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4310" r:id="rId4"/>
  </p:sldMasterIdLst>
  <p:notesMasterIdLst>
    <p:notesMasterId r:id="rId32"/>
  </p:notesMasterIdLst>
  <p:handoutMasterIdLst>
    <p:handoutMasterId r:id="rId33"/>
  </p:handoutMasterIdLst>
  <p:sldIdLst>
    <p:sldId id="4810" r:id="rId5"/>
    <p:sldId id="4710" r:id="rId6"/>
    <p:sldId id="4811" r:id="rId7"/>
    <p:sldId id="2147483617" r:id="rId8"/>
    <p:sldId id="2147483618" r:id="rId9"/>
    <p:sldId id="4723" r:id="rId10"/>
    <p:sldId id="2147483592" r:id="rId11"/>
    <p:sldId id="2147483641" r:id="rId12"/>
    <p:sldId id="257" r:id="rId13"/>
    <p:sldId id="4787" r:id="rId14"/>
    <p:sldId id="260" r:id="rId15"/>
    <p:sldId id="2147483615" r:id="rId16"/>
    <p:sldId id="2147483616" r:id="rId17"/>
    <p:sldId id="2147483610" r:id="rId18"/>
    <p:sldId id="2147483614" r:id="rId19"/>
    <p:sldId id="2147483635" r:id="rId20"/>
    <p:sldId id="2147483639" r:id="rId21"/>
    <p:sldId id="258" r:id="rId22"/>
    <p:sldId id="256" r:id="rId23"/>
    <p:sldId id="259" r:id="rId24"/>
    <p:sldId id="2147483647" r:id="rId25"/>
    <p:sldId id="2147483619" r:id="rId26"/>
    <p:sldId id="4783" r:id="rId27"/>
    <p:sldId id="2147483638" r:id="rId28"/>
    <p:sldId id="2147483634" r:id="rId29"/>
    <p:sldId id="4775" r:id="rId30"/>
    <p:sldId id="4824" r:id="rId31"/>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333F20-64B5-2961-BEDC-C729E6B76C14}" name="Tim Guy" initials="TG" userId="S::tim.guy@genesys.com::e62b0f5e-7db8-4d88-ac58-af1bead6a240" providerId="AD"/>
  <p188:author id="{A57BC821-EEFC-364F-D965-59607F34499E}" name="Tim Guy" initials="" userId="S::Tim.Guy@genesys.com::e62b0f5e-7db8-4d88-ac58-af1bead6a240" providerId="AD"/>
  <p188:author id="{79B9ED28-782E-E4CF-96A9-E4565416C1BA}" name="Ann Reisenweber" initials="AR" userId="S::ann.reisenweber@genesys.com::b71079c8-f9de-4402-ab76-01696e2439a6" providerId="AD"/>
  <p188:author id="{EF454D54-A92A-582C-0907-48999CB240A3}" name="Vanessa Gadberry" initials="" userId="S::Vanessa.Gadberry@genesys.com::e95f5350-fc38-4103-b4d4-74b64964aa7e" providerId="AD"/>
  <p188:author id="{6AB59166-9E92-2613-5421-1545E8580AF3}" name="Rick Butz" initials="RB" userId="80d7383a3c9347de" providerId="Windows Live"/>
  <p188:author id="{551CD785-BE93-493D-68C0-7EBE996BEC2A}" name="John Chun" initials="" userId="S::John.Chun@genesys.com::3740be13-4d33-475a-a76c-06ab1015b6cc" providerId="AD"/>
  <p188:author id="{A1F8818C-3E07-9680-F959-338B59AEFC6C}" name="Jeffrey Blake" initials="JB" userId="S::Jeffrey.Blake@genesys.com::2a65e261-7992-4cf0-b05f-aa6095e16344" providerId="AD"/>
  <p188:author id="{AF09029E-B4BF-6793-44A6-3562BEA58BFA}" name="Azusa McWilliams" initials="" userId="S::Azusa.McWilliams@genesys.com::cb0829c9-24cb-400d-be55-3f2c8a87d7c4" providerId="AD"/>
  <p188:author id="{34678CF2-1DB6-987D-C7F2-A7AE8FC0C492}" name="Diana Marcela Mena" initials="" userId="S::Diana_Marcela.Mena@genesys.com::8afb6d8d-0bcb-4329-831b-254ca526f48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dy Wood" initials="KW" lastIdx="1" clrIdx="0"/>
  <p:cmAuthor id="2" name="Kady Wood" initials="KW [2]" lastIdx="1" clrIdx="1"/>
  <p:cmAuthor id="3" name="Kady Wood" initials="KW [3]"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9F5"/>
    <a:srgbClr val="FAF8F5"/>
    <a:srgbClr val="FF451A"/>
    <a:srgbClr val="0B1228"/>
    <a:srgbClr val="B1B6C5"/>
    <a:srgbClr val="1C3887"/>
    <a:srgbClr val="172D6C"/>
    <a:srgbClr val="112251"/>
    <a:srgbClr val="0B1636"/>
    <a:srgbClr val="121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D9F44C-98A7-8341-AD88-1DFF95DF7606}" v="1" dt="2025-12-05T04:43:17.107"/>
  </p1510:revLst>
</p1510:revInfo>
</file>

<file path=ppt/tableStyles.xml><?xml version="1.0" encoding="utf-8"?>
<a:tblStyleLst xmlns:a="http://schemas.openxmlformats.org/drawingml/2006/main" def="{5C22544A-7EE6-4342-B048-85BDC9FD1C3A}">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85"/>
    <p:restoredTop sz="78231"/>
  </p:normalViewPr>
  <p:slideViewPr>
    <p:cSldViewPr snapToGrid="0">
      <p:cViewPr varScale="1">
        <p:scale>
          <a:sx n="132" d="100"/>
          <a:sy n="132" d="100"/>
        </p:scale>
        <p:origin x="1352" y="160"/>
      </p:cViewPr>
      <p:guideLst/>
    </p:cSldViewPr>
  </p:slideViewPr>
  <p:outlineViewPr>
    <p:cViewPr>
      <p:scale>
        <a:sx n="33" d="100"/>
        <a:sy n="33" d="100"/>
      </p:scale>
      <p:origin x="0" y="-4992"/>
    </p:cViewPr>
  </p:outlineViewPr>
  <p:notesTextViewPr>
    <p:cViewPr>
      <p:scale>
        <a:sx n="1" d="1"/>
        <a:sy n="1" d="1"/>
      </p:scale>
      <p:origin x="0" y="0"/>
    </p:cViewPr>
  </p:notesTextViewPr>
  <p:sorterViewPr>
    <p:cViewPr>
      <p:scale>
        <a:sx n="200" d="100"/>
        <a:sy n="2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Chun" userId="3740be13-4d33-475a-a76c-06ab1015b6cc" providerId="ADAL" clId="{626DCE9A-C05D-5F9C-9544-10145D44F914}"/>
    <pc:docChg chg="addSld modSld">
      <pc:chgData name="John Chun" userId="3740be13-4d33-475a-a76c-06ab1015b6cc" providerId="ADAL" clId="{626DCE9A-C05D-5F9C-9544-10145D44F914}" dt="2025-12-05T04:44:05.439" v="79" actId="1076"/>
      <pc:docMkLst>
        <pc:docMk/>
      </pc:docMkLst>
      <pc:sldChg chg="addSp modSp add mod">
        <pc:chgData name="John Chun" userId="3740be13-4d33-475a-a76c-06ab1015b6cc" providerId="ADAL" clId="{626DCE9A-C05D-5F9C-9544-10145D44F914}" dt="2025-12-05T04:44:05.439" v="79" actId="1076"/>
        <pc:sldMkLst>
          <pc:docMk/>
          <pc:sldMk cId="551820337" sldId="257"/>
        </pc:sldMkLst>
        <pc:spChg chg="add mod">
          <ac:chgData name="John Chun" userId="3740be13-4d33-475a-a76c-06ab1015b6cc" providerId="ADAL" clId="{626DCE9A-C05D-5F9C-9544-10145D44F914}" dt="2025-12-05T04:44:05.439" v="79" actId="1076"/>
          <ac:spMkLst>
            <pc:docMk/>
            <pc:sldMk cId="551820337" sldId="257"/>
            <ac:spMk id="4" creationId="{66B2DFD9-3B30-1874-4D2F-A6BB979CF430}"/>
          </ac:spMkLst>
        </pc:spChg>
        <pc:graphicFrameChg chg="modGraphic">
          <ac:chgData name="John Chun" userId="3740be13-4d33-475a-a76c-06ab1015b6cc" providerId="ADAL" clId="{626DCE9A-C05D-5F9C-9544-10145D44F914}" dt="2025-12-05T04:42:57.269" v="46" actId="242"/>
          <ac:graphicFrameMkLst>
            <pc:docMk/>
            <pc:sldMk cId="551820337" sldId="257"/>
            <ac:graphicFrameMk id="3" creationId="{0498DE78-372D-F424-CA31-7C178D4BAF77}"/>
          </ac:graphicFrameMkLst>
        </pc:graphicFrameChg>
        <pc:graphicFrameChg chg="modGraphic">
          <ac:chgData name="John Chun" userId="3740be13-4d33-475a-a76c-06ab1015b6cc" providerId="ADAL" clId="{626DCE9A-C05D-5F9C-9544-10145D44F914}" dt="2025-12-05T04:43:08.573" v="48" actId="20577"/>
          <ac:graphicFrameMkLst>
            <pc:docMk/>
            <pc:sldMk cId="551820337" sldId="257"/>
            <ac:graphicFrameMk id="9" creationId="{34185217-1116-3AA8-3626-67C52702354C}"/>
          </ac:graphicFrameMkLst>
        </pc:graphicFrameChg>
      </pc:sldChg>
      <pc:sldChg chg="modSp mod">
        <pc:chgData name="John Chun" userId="3740be13-4d33-475a-a76c-06ab1015b6cc" providerId="ADAL" clId="{626DCE9A-C05D-5F9C-9544-10145D44F914}" dt="2025-12-02T23:11:00.935" v="8" actId="6549"/>
        <pc:sldMkLst>
          <pc:docMk/>
          <pc:sldMk cId="595637455" sldId="4810"/>
        </pc:sldMkLst>
        <pc:spChg chg="mod">
          <ac:chgData name="John Chun" userId="3740be13-4d33-475a-a76c-06ab1015b6cc" providerId="ADAL" clId="{626DCE9A-C05D-5F9C-9544-10145D44F914}" dt="2025-12-02T23:11:00.935" v="8" actId="6549"/>
          <ac:spMkLst>
            <pc:docMk/>
            <pc:sldMk cId="595637455" sldId="4810"/>
            <ac:spMk id="3" creationId="{E960A653-27C3-E23E-2426-C19B216917D2}"/>
          </ac:spMkLst>
        </pc:spChg>
      </pc:sldChg>
      <pc:sldChg chg="modSp mod">
        <pc:chgData name="John Chun" userId="3740be13-4d33-475a-a76c-06ab1015b6cc" providerId="ADAL" clId="{626DCE9A-C05D-5F9C-9544-10145D44F914}" dt="2025-12-05T04:43:03.442" v="47" actId="242"/>
        <pc:sldMkLst>
          <pc:docMk/>
          <pc:sldMk cId="352419989" sldId="2147483641"/>
        </pc:sldMkLst>
        <pc:graphicFrameChg chg="modGraphic">
          <ac:chgData name="John Chun" userId="3740be13-4d33-475a-a76c-06ab1015b6cc" providerId="ADAL" clId="{626DCE9A-C05D-5F9C-9544-10145D44F914}" dt="2025-12-05T04:43:03.442" v="47" actId="242"/>
          <ac:graphicFrameMkLst>
            <pc:docMk/>
            <pc:sldMk cId="352419989" sldId="2147483641"/>
            <ac:graphicFrameMk id="3" creationId="{20BE24FB-CAB7-5CBF-BCE7-A0210425684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latin typeface="Roboto Medium" pitchFamily="2" charset="0"/>
              <a:ea typeface="Roboto Medium" pitchFamily="2" charset="0"/>
            </a:endParaRPr>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8A625A11-37AC-6743-A34A-C148325F3821}" type="datetimeFigureOut">
              <a:rPr lang="en-US" smtClean="0">
                <a:latin typeface="Roboto Medium" pitchFamily="2" charset="0"/>
                <a:ea typeface="Roboto Medium" pitchFamily="2" charset="0"/>
              </a:rPr>
              <a:t>12/4/25</a:t>
            </a:fld>
            <a:endParaRPr lang="en-US">
              <a:latin typeface="Roboto Medium" pitchFamily="2" charset="0"/>
              <a:ea typeface="Roboto Medium" pitchFamily="2"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Roboto Medium" pitchFamily="2" charset="0"/>
              <a:ea typeface="Roboto Medium" pitchFamily="2"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DF519-CE93-EA4F-A60F-932AFCD2C97A}" type="slidenum">
              <a:rPr lang="en-US" smtClean="0">
                <a:latin typeface="Roboto Medium" pitchFamily="2" charset="0"/>
                <a:ea typeface="Roboto Medium" pitchFamily="2" charset="0"/>
              </a:rPr>
              <a:t>‹#›</a:t>
            </a:fld>
            <a:endParaRPr lang="en-US">
              <a:latin typeface="Roboto Medium" pitchFamily="2" charset="0"/>
              <a:ea typeface="Roboto Medium" pitchFamily="2" charset="0"/>
            </a:endParaRPr>
          </a:p>
        </p:txBody>
      </p:sp>
    </p:spTree>
    <p:extLst>
      <p:ext uri="{BB962C8B-B14F-4D97-AF65-F5344CB8AC3E}">
        <p14:creationId xmlns:p14="http://schemas.microsoft.com/office/powerpoint/2010/main" val="894195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b="0" i="0">
                <a:latin typeface="Roboto Medium" pitchFamily="2" charset="0"/>
                <a:ea typeface="Roboto Medium" pitchFamily="2" charset="0"/>
              </a:defRPr>
            </a:lvl1pPr>
          </a:lstStyle>
          <a:p>
            <a:endParaRPr lang="en-US"/>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b="0" i="0">
                <a:latin typeface="Roboto Medium" pitchFamily="2" charset="0"/>
                <a:ea typeface="Roboto Medium" pitchFamily="2" charset="0"/>
              </a:defRPr>
            </a:lvl1pPr>
          </a:lstStyle>
          <a:p>
            <a:fld id="{805F2D18-43F3-3A4F-98E1-58681EDE704A}" type="datetimeFigureOut">
              <a:rPr lang="en-US" smtClean="0"/>
              <a:pPr/>
              <a:t>12/4/25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Medium" pitchFamily="2" charset="0"/>
                <a:ea typeface="Roboto Medium"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Medium" pitchFamily="2" charset="0"/>
                <a:ea typeface="Roboto Medium" pitchFamily="2" charset="0"/>
              </a:defRPr>
            </a:lvl1pPr>
          </a:lstStyle>
          <a:p>
            <a:fld id="{4540E2CE-D880-8449-B507-73D2A0793BF7}" type="slidenum">
              <a:rPr lang="en-US" smtClean="0"/>
              <a:pPr/>
              <a:t>‹#›</a:t>
            </a:fld>
            <a:endParaRPr lang="en-US"/>
          </a:p>
        </p:txBody>
      </p:sp>
    </p:spTree>
    <p:extLst>
      <p:ext uri="{BB962C8B-B14F-4D97-AF65-F5344CB8AC3E}">
        <p14:creationId xmlns:p14="http://schemas.microsoft.com/office/powerpoint/2010/main" val="118089821"/>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Medium" pitchFamily="2" charset="0"/>
        <a:ea typeface="Roboto Medium" pitchFamily="2" charset="0"/>
        <a:cs typeface="+mn-cs"/>
      </a:defRPr>
    </a:lvl1pPr>
    <a:lvl2pPr marL="342900" algn="l" defTabSz="685800" rtl="0" eaLnBrk="1" latinLnBrk="0" hangingPunct="1">
      <a:defRPr sz="900" b="0" i="0" kern="1200">
        <a:solidFill>
          <a:schemeClr val="tx1"/>
        </a:solidFill>
        <a:latin typeface="Hanken Grotesk Light" pitchFamily="2" charset="77"/>
        <a:ea typeface="+mn-ea"/>
        <a:cs typeface="+mn-cs"/>
      </a:defRPr>
    </a:lvl2pPr>
    <a:lvl3pPr marL="685800" algn="l" defTabSz="685800" rtl="0" eaLnBrk="1" latinLnBrk="0" hangingPunct="1">
      <a:defRPr sz="900" b="0" i="0" kern="1200">
        <a:solidFill>
          <a:schemeClr val="tx1"/>
        </a:solidFill>
        <a:latin typeface="Hanken Grotesk Light" pitchFamily="2" charset="77"/>
        <a:ea typeface="+mn-ea"/>
        <a:cs typeface="+mn-cs"/>
      </a:defRPr>
    </a:lvl3pPr>
    <a:lvl4pPr marL="1028700" algn="l" defTabSz="685800" rtl="0" eaLnBrk="1" latinLnBrk="0" hangingPunct="1">
      <a:defRPr sz="900" b="0" i="0" kern="1200">
        <a:solidFill>
          <a:schemeClr val="tx1"/>
        </a:solidFill>
        <a:latin typeface="Hanken Grotesk Light" pitchFamily="2" charset="77"/>
        <a:ea typeface="+mn-ea"/>
        <a:cs typeface="+mn-cs"/>
      </a:defRPr>
    </a:lvl4pPr>
    <a:lvl5pPr marL="1371600" algn="l" defTabSz="685800" rtl="0" eaLnBrk="1" latinLnBrk="0" hangingPunct="1">
      <a:defRPr sz="900" b="0" i="0" kern="1200">
        <a:solidFill>
          <a:schemeClr val="tx1"/>
        </a:solidFill>
        <a:latin typeface="Hanken Grotesk Light" pitchFamily="2" charset="77"/>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40E2CE-D880-8449-B507-73D2A0793BF7}" type="slidenum">
              <a:rPr lang="en-US" smtClean="0"/>
              <a:pPr/>
              <a:t>1</a:t>
            </a:fld>
            <a:endParaRPr lang="en-US"/>
          </a:p>
        </p:txBody>
      </p:sp>
    </p:spTree>
    <p:extLst>
      <p:ext uri="{BB962C8B-B14F-4D97-AF65-F5344CB8AC3E}">
        <p14:creationId xmlns:p14="http://schemas.microsoft.com/office/powerpoint/2010/main" val="954590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67AD1-27AE-2FB6-9241-2F4BEC9BB4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8E484-B95A-96FF-1954-0B970EE1BD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BBA1B6-B59D-9382-494B-F95044EC1C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DF15539-6E6F-AD1E-F607-3F9D50D0E336}"/>
              </a:ext>
            </a:extLst>
          </p:cNvPr>
          <p:cNvSpPr>
            <a:spLocks noGrp="1"/>
          </p:cNvSpPr>
          <p:nvPr>
            <p:ph type="sldNum" sz="quarter" idx="5"/>
          </p:nvPr>
        </p:nvSpPr>
        <p:spPr/>
        <p:txBody>
          <a:bodyPr/>
          <a:lstStyle/>
          <a:p>
            <a:fld id="{4540E2CE-D880-8449-B507-73D2A0793BF7}" type="slidenum">
              <a:rPr lang="en-US" smtClean="0"/>
              <a:pPr/>
              <a:t>11</a:t>
            </a:fld>
            <a:endParaRPr lang="en-US"/>
          </a:p>
        </p:txBody>
      </p:sp>
    </p:spTree>
    <p:extLst>
      <p:ext uri="{BB962C8B-B14F-4D97-AF65-F5344CB8AC3E}">
        <p14:creationId xmlns:p14="http://schemas.microsoft.com/office/powerpoint/2010/main" val="109398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FA39A-C678-250C-D146-0E6C8C7E0C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C081A-F0D3-8593-9EF7-C87A916EA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1EE17-4CAD-5119-213A-88BB7DDE52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4CCFB9-16E1-8B45-5C9E-21DAB260627D}"/>
              </a:ext>
            </a:extLst>
          </p:cNvPr>
          <p:cNvSpPr>
            <a:spLocks noGrp="1"/>
          </p:cNvSpPr>
          <p:nvPr>
            <p:ph type="sldNum" sz="quarter" idx="5"/>
          </p:nvPr>
        </p:nvSpPr>
        <p:spPr/>
        <p:txBody>
          <a:bodyPr/>
          <a:lstStyle/>
          <a:p>
            <a:fld id="{4540E2CE-D880-8449-B507-73D2A0793BF7}" type="slidenum">
              <a:rPr lang="en-US" smtClean="0"/>
              <a:pPr/>
              <a:t>12</a:t>
            </a:fld>
            <a:endParaRPr lang="en-US"/>
          </a:p>
        </p:txBody>
      </p:sp>
    </p:spTree>
    <p:extLst>
      <p:ext uri="{BB962C8B-B14F-4D97-AF65-F5344CB8AC3E}">
        <p14:creationId xmlns:p14="http://schemas.microsoft.com/office/powerpoint/2010/main" val="3486004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042E8-CF78-CB3E-7F24-27A78EBC18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4E1AE4-DF4A-29BB-5895-F8E149CE82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FDCB2F-02B1-D318-E5AF-0F7361E856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F15B89-EFED-3CA0-73C8-AC5690357D06}"/>
              </a:ext>
            </a:extLst>
          </p:cNvPr>
          <p:cNvSpPr>
            <a:spLocks noGrp="1"/>
          </p:cNvSpPr>
          <p:nvPr>
            <p:ph type="sldNum" sz="quarter" idx="5"/>
          </p:nvPr>
        </p:nvSpPr>
        <p:spPr/>
        <p:txBody>
          <a:bodyPr/>
          <a:lstStyle/>
          <a:p>
            <a:fld id="{4540E2CE-D880-8449-B507-73D2A0793BF7}" type="slidenum">
              <a:rPr lang="en-US" smtClean="0"/>
              <a:pPr/>
              <a:t>13</a:t>
            </a:fld>
            <a:endParaRPr lang="en-US"/>
          </a:p>
        </p:txBody>
      </p:sp>
    </p:spTree>
    <p:extLst>
      <p:ext uri="{BB962C8B-B14F-4D97-AF65-F5344CB8AC3E}">
        <p14:creationId xmlns:p14="http://schemas.microsoft.com/office/powerpoint/2010/main" val="2879584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A6C50-43A1-411F-8138-62BB0C611A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E919E7-51E3-7D76-E717-9D2A671806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C7C820-55A4-898C-53A3-8D391CB10A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A7F871-A8F6-74F0-2893-A00AE6268AE3}"/>
              </a:ext>
            </a:extLst>
          </p:cNvPr>
          <p:cNvSpPr>
            <a:spLocks noGrp="1"/>
          </p:cNvSpPr>
          <p:nvPr>
            <p:ph type="sldNum" sz="quarter" idx="5"/>
          </p:nvPr>
        </p:nvSpPr>
        <p:spPr/>
        <p:txBody>
          <a:bodyPr/>
          <a:lstStyle/>
          <a:p>
            <a:fld id="{4540E2CE-D880-8449-B507-73D2A0793BF7}" type="slidenum">
              <a:rPr lang="en-US" smtClean="0"/>
              <a:pPr/>
              <a:t>14</a:t>
            </a:fld>
            <a:endParaRPr lang="en-US"/>
          </a:p>
        </p:txBody>
      </p:sp>
    </p:spTree>
    <p:extLst>
      <p:ext uri="{BB962C8B-B14F-4D97-AF65-F5344CB8AC3E}">
        <p14:creationId xmlns:p14="http://schemas.microsoft.com/office/powerpoint/2010/main" val="4031891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D85E0-712E-DF03-E389-7D47720D2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3DAF1-BCE4-610D-6065-969DE2FA0C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CFA6C2-ACEE-A8A1-25CC-C95A2344B5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613D68-C4AF-CD26-3F85-4CE4962B27CF}"/>
              </a:ext>
            </a:extLst>
          </p:cNvPr>
          <p:cNvSpPr>
            <a:spLocks noGrp="1"/>
          </p:cNvSpPr>
          <p:nvPr>
            <p:ph type="sldNum" sz="quarter" idx="5"/>
          </p:nvPr>
        </p:nvSpPr>
        <p:spPr/>
        <p:txBody>
          <a:bodyPr/>
          <a:lstStyle/>
          <a:p>
            <a:fld id="{4540E2CE-D880-8449-B507-73D2A0793BF7}" type="slidenum">
              <a:rPr lang="en-US" smtClean="0"/>
              <a:pPr/>
              <a:t>15</a:t>
            </a:fld>
            <a:endParaRPr lang="en-US"/>
          </a:p>
        </p:txBody>
      </p:sp>
    </p:spTree>
    <p:extLst>
      <p:ext uri="{BB962C8B-B14F-4D97-AF65-F5344CB8AC3E}">
        <p14:creationId xmlns:p14="http://schemas.microsoft.com/office/powerpoint/2010/main" val="873930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6162A-2397-4747-418B-9C5F6B350D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718C90-ED17-1B3A-CBD4-DE639CBF67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78C045-5310-0C00-CFDF-3A8F4CA2B0B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2D53D36-26AA-59F2-128E-8D9950BF8AEB}"/>
              </a:ext>
            </a:extLst>
          </p:cNvPr>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540E2CE-D880-8449-B507-73D2A0793BF7}" type="slidenum">
              <a:rPr kumimoji="0" lang="en-US" sz="1200" b="0" i="0" u="none" strike="noStrike" kern="1200" cap="none" spc="0" normalizeH="0" baseline="0" noProof="0" smtClean="0">
                <a:ln>
                  <a:noFill/>
                </a:ln>
                <a:solidFill>
                  <a:prstClr val="black"/>
                </a:solidFill>
                <a:effectLst/>
                <a:uLnTx/>
                <a:uFillTx/>
                <a:latin typeface="Roboto Medium" pitchFamily="2" charset="0"/>
                <a:ea typeface="Roboto Medium" pitchFamily="2" charset="0"/>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Roboto Medium" pitchFamily="2" charset="0"/>
              <a:ea typeface="Roboto Medium" pitchFamily="2" charset="0"/>
              <a:cs typeface="+mn-cs"/>
            </a:endParaRPr>
          </a:p>
        </p:txBody>
      </p:sp>
    </p:spTree>
    <p:extLst>
      <p:ext uri="{BB962C8B-B14F-4D97-AF65-F5344CB8AC3E}">
        <p14:creationId xmlns:p14="http://schemas.microsoft.com/office/powerpoint/2010/main" val="505454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4C905-01AD-835C-A450-3E60FF2D49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A645F-4C5C-5A8A-C25C-4E7FB6C69B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4E435B-1FEC-BFA1-7539-8B60AB33F1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078248-2AFE-83B7-70BA-E2D32A498881}"/>
              </a:ext>
            </a:extLst>
          </p:cNvPr>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540E2CE-D880-8449-B507-73D2A0793BF7}" type="slidenum">
              <a:rPr kumimoji="0" lang="en-US" sz="1200" b="0" i="0" u="none" strike="noStrike" kern="1200" cap="none" spc="0" normalizeH="0" baseline="0" noProof="0" smtClean="0">
                <a:ln>
                  <a:noFill/>
                </a:ln>
                <a:solidFill>
                  <a:prstClr val="black"/>
                </a:solidFill>
                <a:effectLst/>
                <a:uLnTx/>
                <a:uFillTx/>
                <a:latin typeface="Roboto Medium" pitchFamily="2" charset="0"/>
                <a:ea typeface="Roboto Medium" pitchFamily="2" charset="0"/>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Roboto Medium" pitchFamily="2" charset="0"/>
              <a:ea typeface="Roboto Medium" pitchFamily="2" charset="0"/>
              <a:cs typeface="+mn-cs"/>
            </a:endParaRPr>
          </a:p>
        </p:txBody>
      </p:sp>
    </p:spTree>
    <p:extLst>
      <p:ext uri="{BB962C8B-B14F-4D97-AF65-F5344CB8AC3E}">
        <p14:creationId xmlns:p14="http://schemas.microsoft.com/office/powerpoint/2010/main" val="1445343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40E2CE-D880-8449-B507-73D2A0793BF7}" type="slidenum">
              <a:rPr lang="en-US" smtClean="0"/>
              <a:pPr/>
              <a:t>24</a:t>
            </a:fld>
            <a:endParaRPr lang="en-US"/>
          </a:p>
        </p:txBody>
      </p:sp>
    </p:spTree>
    <p:extLst>
      <p:ext uri="{BB962C8B-B14F-4D97-AF65-F5344CB8AC3E}">
        <p14:creationId xmlns:p14="http://schemas.microsoft.com/office/powerpoint/2010/main" val="1971310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40E2CE-D880-8449-B507-73D2A0793BF7}" type="slidenum">
              <a:rPr lang="en-US" smtClean="0"/>
              <a:pPr/>
              <a:t>25</a:t>
            </a:fld>
            <a:endParaRPr lang="en-US"/>
          </a:p>
        </p:txBody>
      </p:sp>
    </p:spTree>
    <p:extLst>
      <p:ext uri="{BB962C8B-B14F-4D97-AF65-F5344CB8AC3E}">
        <p14:creationId xmlns:p14="http://schemas.microsoft.com/office/powerpoint/2010/main" val="20540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540E2CE-D880-8449-B507-73D2A0793BF7}" type="slidenum">
              <a:rPr kumimoji="0" lang="en-US" sz="1200" b="0" i="0" u="none" strike="noStrike" kern="1200" cap="none" spc="0" normalizeH="0" baseline="0" noProof="0" smtClean="0">
                <a:ln>
                  <a:noFill/>
                </a:ln>
                <a:solidFill>
                  <a:prstClr val="black"/>
                </a:solidFill>
                <a:effectLst/>
                <a:uLnTx/>
                <a:uFillTx/>
                <a:latin typeface="Hanken Grotesk Light" pitchFamily="2" charset="77"/>
                <a:ea typeface="Roboto Medium" pitchFamily="2" charset="0"/>
                <a:cs typeface="+mn-cs"/>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Hanken Grotesk Light" pitchFamily="2" charset="77"/>
              <a:ea typeface="Roboto Medium" pitchFamily="2" charset="0"/>
              <a:cs typeface="+mn-cs"/>
            </a:endParaRPr>
          </a:p>
        </p:txBody>
      </p:sp>
    </p:spTree>
    <p:extLst>
      <p:ext uri="{BB962C8B-B14F-4D97-AF65-F5344CB8AC3E}">
        <p14:creationId xmlns:p14="http://schemas.microsoft.com/office/powerpoint/2010/main" val="3867244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515A2-7EAE-B9CB-8E93-FABAC779E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CD34F8-C907-8354-1BB1-93A239C259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1CE47-A6F2-087E-EDE8-C334A8CEB4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B52FFD-EBF6-95E6-2846-1390D3A3B9A0}"/>
              </a:ext>
            </a:extLst>
          </p:cNvPr>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540E2CE-D880-8449-B507-73D2A0793BF7}" type="slidenum">
              <a:rPr kumimoji="0" lang="en-US" sz="1200" b="0" i="0" u="none" strike="noStrike" kern="1200" cap="none" spc="0" normalizeH="0" baseline="0" noProof="0" smtClean="0">
                <a:ln>
                  <a:noFill/>
                </a:ln>
                <a:solidFill>
                  <a:prstClr val="black"/>
                </a:solidFill>
                <a:effectLst/>
                <a:uLnTx/>
                <a:uFillTx/>
                <a:latin typeface="Roboto Medium" pitchFamily="2" charset="0"/>
                <a:ea typeface="Roboto Medium" pitchFamily="2" charset="0"/>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Roboto Medium" pitchFamily="2" charset="0"/>
              <a:ea typeface="Roboto Medium" pitchFamily="2" charset="0"/>
              <a:cs typeface="+mn-cs"/>
            </a:endParaRPr>
          </a:p>
        </p:txBody>
      </p:sp>
    </p:spTree>
    <p:extLst>
      <p:ext uri="{BB962C8B-B14F-4D97-AF65-F5344CB8AC3E}">
        <p14:creationId xmlns:p14="http://schemas.microsoft.com/office/powerpoint/2010/main" val="1243859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2068B-20FA-40DD-A08F-D7EC1055E2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245950-983B-8297-ED35-911993ED66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34F15B-6003-A562-B6B1-8384BA11847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C7B6954-BFF7-0D89-98B1-269E2C5CE18C}"/>
              </a:ext>
            </a:extLst>
          </p:cNvPr>
          <p:cNvSpPr>
            <a:spLocks noGrp="1"/>
          </p:cNvSpPr>
          <p:nvPr>
            <p:ph type="sldNum" sz="quarter" idx="5"/>
          </p:nvPr>
        </p:nvSpPr>
        <p:spPr/>
        <p:txBody>
          <a:bodyPr/>
          <a:lstStyle/>
          <a:p>
            <a:fld id="{4540E2CE-D880-8449-B507-73D2A0793BF7}" type="slidenum">
              <a:rPr lang="en-US" smtClean="0"/>
              <a:pPr/>
              <a:t>5</a:t>
            </a:fld>
            <a:endParaRPr lang="en-US"/>
          </a:p>
        </p:txBody>
      </p:sp>
    </p:spTree>
    <p:extLst>
      <p:ext uri="{BB962C8B-B14F-4D97-AF65-F5344CB8AC3E}">
        <p14:creationId xmlns:p14="http://schemas.microsoft.com/office/powerpoint/2010/main" val="3646854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540E2CE-D880-8449-B507-73D2A0793BF7}" type="slidenum">
              <a:rPr lang="en-US" smtClean="0"/>
              <a:pPr/>
              <a:t>6</a:t>
            </a:fld>
            <a:endParaRPr lang="en-US"/>
          </a:p>
        </p:txBody>
      </p:sp>
    </p:spTree>
    <p:extLst>
      <p:ext uri="{BB962C8B-B14F-4D97-AF65-F5344CB8AC3E}">
        <p14:creationId xmlns:p14="http://schemas.microsoft.com/office/powerpoint/2010/main" val="2481503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ADF41D-235D-7E37-A3CC-0D6D829034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23FE7E-B1C7-D437-5846-5A730FA8BA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7ECB62-E76A-7372-6FF9-BC303B22DFF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7827A5-E162-299C-63AD-3AEC2826BDCA}"/>
              </a:ext>
            </a:extLst>
          </p:cNvPr>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540E2CE-D880-8449-B507-73D2A0793BF7}" type="slidenum">
              <a:rPr kumimoji="0" lang="en-US" sz="1200" b="0" i="0" u="none" strike="noStrike" kern="1200" cap="none" spc="0" normalizeH="0" baseline="0" noProof="0" smtClean="0">
                <a:ln>
                  <a:noFill/>
                </a:ln>
                <a:solidFill>
                  <a:prstClr val="black"/>
                </a:solidFill>
                <a:effectLst/>
                <a:uLnTx/>
                <a:uFillTx/>
                <a:latin typeface="Roboto Medium" pitchFamily="2" charset="0"/>
                <a:ea typeface="Roboto Medium" pitchFamily="2" charset="0"/>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Roboto Medium" pitchFamily="2" charset="0"/>
              <a:ea typeface="Roboto Medium" pitchFamily="2" charset="0"/>
              <a:cs typeface="+mn-cs"/>
            </a:endParaRPr>
          </a:p>
        </p:txBody>
      </p:sp>
    </p:spTree>
    <p:extLst>
      <p:ext uri="{BB962C8B-B14F-4D97-AF65-F5344CB8AC3E}">
        <p14:creationId xmlns:p14="http://schemas.microsoft.com/office/powerpoint/2010/main" val="1618214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3C8AB-CABB-7BD6-B139-3EAEC988B9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644585-C159-CCE6-312E-3765D660E8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A5FFD0-7E03-2945-7827-2363AC0D5D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12628A-C317-573D-5B6C-A773D18659E4}"/>
              </a:ext>
            </a:extLst>
          </p:cNvPr>
          <p:cNvSpPr>
            <a:spLocks noGrp="1"/>
          </p:cNvSpPr>
          <p:nvPr>
            <p:ph type="sldNum" sz="quarter" idx="5"/>
          </p:nvPr>
        </p:nvSpPr>
        <p:spPr/>
        <p:txBody>
          <a:bodyPr/>
          <a:lstStyle/>
          <a:p>
            <a:fld id="{4540E2CE-D880-8449-B507-73D2A0793BF7}" type="slidenum">
              <a:rPr lang="en-US" smtClean="0"/>
              <a:pPr/>
              <a:t>8</a:t>
            </a:fld>
            <a:endParaRPr lang="en-US"/>
          </a:p>
        </p:txBody>
      </p:sp>
    </p:spTree>
    <p:extLst>
      <p:ext uri="{BB962C8B-B14F-4D97-AF65-F5344CB8AC3E}">
        <p14:creationId xmlns:p14="http://schemas.microsoft.com/office/powerpoint/2010/main" val="3608040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A932C-C8F7-8AA0-54DA-6417DC3CD7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FA912C-EBAA-6207-9EA8-730BE9D408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2D850A-4526-25B7-7B4E-5E2F09281F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86BEDF-E20A-1AD7-D36F-95023CBCEA6D}"/>
              </a:ext>
            </a:extLst>
          </p:cNvPr>
          <p:cNvSpPr>
            <a:spLocks noGrp="1"/>
          </p:cNvSpPr>
          <p:nvPr>
            <p:ph type="sldNum" sz="quarter" idx="5"/>
          </p:nvPr>
        </p:nvSpPr>
        <p:spPr/>
        <p:txBody>
          <a:bodyPr/>
          <a:lstStyle/>
          <a:p>
            <a:fld id="{4540E2CE-D880-8449-B507-73D2A0793BF7}" type="slidenum">
              <a:rPr lang="en-US" smtClean="0"/>
              <a:pPr/>
              <a:t>9</a:t>
            </a:fld>
            <a:endParaRPr lang="en-US"/>
          </a:p>
        </p:txBody>
      </p:sp>
    </p:spTree>
    <p:extLst>
      <p:ext uri="{BB962C8B-B14F-4D97-AF65-F5344CB8AC3E}">
        <p14:creationId xmlns:p14="http://schemas.microsoft.com/office/powerpoint/2010/main" val="3407263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40E2CE-D880-8449-B507-73D2A0793BF7}" type="slidenum">
              <a:rPr lang="en-US" smtClean="0"/>
              <a:pPr/>
              <a:t>10</a:t>
            </a:fld>
            <a:endParaRPr lang="en-US"/>
          </a:p>
        </p:txBody>
      </p:sp>
    </p:spTree>
    <p:extLst>
      <p:ext uri="{BB962C8B-B14F-4D97-AF65-F5344CB8AC3E}">
        <p14:creationId xmlns:p14="http://schemas.microsoft.com/office/powerpoint/2010/main" val="26259811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Title - Bold G">
    <p:bg>
      <p:bgRef idx="1001">
        <a:schemeClr val="bg2"/>
      </p:bgRef>
    </p:bg>
    <p:spTree>
      <p:nvGrpSpPr>
        <p:cNvPr id="1" name=""/>
        <p:cNvGrpSpPr/>
        <p:nvPr/>
      </p:nvGrpSpPr>
      <p:grpSpPr>
        <a:xfrm>
          <a:off x="0" y="0"/>
          <a:ext cx="0" cy="0"/>
          <a:chOff x="0" y="0"/>
          <a:chExt cx="0" cy="0"/>
        </a:xfrm>
      </p:grpSpPr>
      <p:pic>
        <p:nvPicPr>
          <p:cNvPr id="3" name="Picture 2" descr="A black and orange circles&#10;&#10;Description automatically generated">
            <a:extLst>
              <a:ext uri="{FF2B5EF4-FFF2-40B4-BE49-F238E27FC236}">
                <a16:creationId xmlns:a16="http://schemas.microsoft.com/office/drawing/2014/main" id="{1DC68394-4165-FC5A-E6AA-C8E0AEE1D7A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767542" y="0"/>
            <a:ext cx="3863695" cy="5143501"/>
          </a:xfrm>
          <a:prstGeom prst="rect">
            <a:avLst/>
          </a:prstGeom>
        </p:spPr>
      </p:pic>
      <p:sp>
        <p:nvSpPr>
          <p:cNvPr id="8" name="TextBox 7">
            <a:extLst>
              <a:ext uri="{FF2B5EF4-FFF2-40B4-BE49-F238E27FC236}">
                <a16:creationId xmlns:a16="http://schemas.microsoft.com/office/drawing/2014/main" id="{6F6BF8ED-3951-417B-7638-0BD50246D60C}"/>
              </a:ext>
            </a:extLst>
          </p:cNvPr>
          <p:cNvSpPr txBox="1"/>
          <p:nvPr userDrawn="1"/>
        </p:nvSpPr>
        <p:spPr>
          <a:xfrm>
            <a:off x="7174669" y="4835019"/>
            <a:ext cx="1348656" cy="107722"/>
          </a:xfrm>
          <a:prstGeom prst="rect">
            <a:avLst/>
          </a:prstGeom>
          <a:noFill/>
        </p:spPr>
        <p:txBody>
          <a:bodyPr wrap="square" lIns="0" tIns="0" rIns="0" bIns="0" rtlCol="0">
            <a:spAutoFit/>
          </a:bodyPr>
          <a:lstStyle/>
          <a:p>
            <a:pPr algn="r"/>
            <a:r>
              <a:rPr lang="en-US" sz="700" b="0" i="0" dirty="0">
                <a:solidFill>
                  <a:srgbClr val="0B1228"/>
                </a:solidFill>
                <a:latin typeface="Roboto Medium" panose="02000000000000000000" pitchFamily="2" charset="0"/>
                <a:ea typeface="Roboto Medium" panose="02000000000000000000" pitchFamily="2" charset="0"/>
                <a:cs typeface="Roboto Medium" panose="02000000000000000000" pitchFamily="2" charset="0"/>
              </a:rPr>
              <a:t>Confidential  I  2025</a:t>
            </a:r>
          </a:p>
        </p:txBody>
      </p:sp>
      <p:sp>
        <p:nvSpPr>
          <p:cNvPr id="12" name="Text Placeholder 11">
            <a:extLst>
              <a:ext uri="{FF2B5EF4-FFF2-40B4-BE49-F238E27FC236}">
                <a16:creationId xmlns:a16="http://schemas.microsoft.com/office/drawing/2014/main" id="{B070D097-7E82-32EF-D6FE-3C72F4F6DB86}"/>
              </a:ext>
            </a:extLst>
          </p:cNvPr>
          <p:cNvSpPr>
            <a:spLocks noGrp="1"/>
          </p:cNvSpPr>
          <p:nvPr>
            <p:ph type="body" sz="quarter" idx="11" hasCustomPrompt="1"/>
          </p:nvPr>
        </p:nvSpPr>
        <p:spPr>
          <a:xfrm>
            <a:off x="512763" y="3823296"/>
            <a:ext cx="3778500" cy="184666"/>
          </a:xfrm>
        </p:spPr>
        <p:txBody>
          <a:bodyPr wrap="square" lIns="0" tIns="0" rIns="0" bIns="0" anchor="b" anchorCtr="0">
            <a:noAutofit/>
          </a:bodyPr>
          <a:lstStyle>
            <a:lvl1pPr marL="0" indent="0">
              <a:buNone/>
              <a:defRPr sz="1200" b="0" i="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US" dirty="0"/>
              <a:t>Name</a:t>
            </a:r>
            <a:r>
              <a:rPr lang="en-US" baseline="0" dirty="0"/>
              <a:t>, Title</a:t>
            </a:r>
          </a:p>
        </p:txBody>
      </p:sp>
      <p:sp>
        <p:nvSpPr>
          <p:cNvPr id="13" name="Text Placeholder 11">
            <a:extLst>
              <a:ext uri="{FF2B5EF4-FFF2-40B4-BE49-F238E27FC236}">
                <a16:creationId xmlns:a16="http://schemas.microsoft.com/office/drawing/2014/main" id="{1798AEA1-F791-4379-CA41-79631BB15A3C}"/>
              </a:ext>
            </a:extLst>
          </p:cNvPr>
          <p:cNvSpPr>
            <a:spLocks noGrp="1"/>
          </p:cNvSpPr>
          <p:nvPr>
            <p:ph type="body" sz="quarter" idx="12" hasCustomPrompt="1"/>
          </p:nvPr>
        </p:nvSpPr>
        <p:spPr>
          <a:xfrm>
            <a:off x="512763" y="4046936"/>
            <a:ext cx="3778500" cy="184666"/>
          </a:xfrm>
        </p:spPr>
        <p:txBody>
          <a:bodyPr wrap="square" lIns="0" tIns="0" rIns="0" bIns="0">
            <a:noAutofit/>
          </a:bodyPr>
          <a:lstStyle>
            <a:lvl1pPr marL="0" indent="0">
              <a:buNone/>
              <a:defRPr sz="1200" b="0" i="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Date</a:t>
            </a:r>
          </a:p>
        </p:txBody>
      </p:sp>
      <p:sp>
        <p:nvSpPr>
          <p:cNvPr id="14" name="Text Placeholder 10">
            <a:extLst>
              <a:ext uri="{FF2B5EF4-FFF2-40B4-BE49-F238E27FC236}">
                <a16:creationId xmlns:a16="http://schemas.microsoft.com/office/drawing/2014/main" id="{653CF84E-4591-1CE6-55DC-18678C8C9D09}"/>
              </a:ext>
            </a:extLst>
          </p:cNvPr>
          <p:cNvSpPr>
            <a:spLocks noGrp="1"/>
          </p:cNvSpPr>
          <p:nvPr>
            <p:ph type="body" sz="quarter" idx="13" hasCustomPrompt="1"/>
          </p:nvPr>
        </p:nvSpPr>
        <p:spPr>
          <a:xfrm>
            <a:off x="512763" y="596703"/>
            <a:ext cx="3778499" cy="231728"/>
          </a:xfrm>
        </p:spPr>
        <p:txBody>
          <a:bodyPr>
            <a:noAutofit/>
          </a:bodyPr>
          <a:lstStyle>
            <a:lvl1pPr marL="0" indent="0">
              <a:buNone/>
              <a:defRPr sz="1000" b="1" cap="all" spc="150" baseline="0">
                <a:solidFill>
                  <a:schemeClr val="accent1"/>
                </a:solidFill>
              </a:defRPr>
            </a:lvl1pPr>
          </a:lstStyle>
          <a:p>
            <a:pPr lvl="0"/>
            <a:r>
              <a:rPr lang="en-US" dirty="0"/>
              <a:t>EYEBROW</a:t>
            </a:r>
          </a:p>
        </p:txBody>
      </p:sp>
      <p:sp>
        <p:nvSpPr>
          <p:cNvPr id="15" name="Text Placeholder 12">
            <a:extLst>
              <a:ext uri="{FF2B5EF4-FFF2-40B4-BE49-F238E27FC236}">
                <a16:creationId xmlns:a16="http://schemas.microsoft.com/office/drawing/2014/main" id="{2EAA90FC-4E07-9A6B-D5A0-6570F19E28F2}"/>
              </a:ext>
            </a:extLst>
          </p:cNvPr>
          <p:cNvSpPr>
            <a:spLocks noGrp="1"/>
          </p:cNvSpPr>
          <p:nvPr>
            <p:ph type="body" sz="quarter" idx="14" hasCustomPrompt="1"/>
          </p:nvPr>
        </p:nvSpPr>
        <p:spPr>
          <a:xfrm>
            <a:off x="512764" y="2695575"/>
            <a:ext cx="3778500" cy="523875"/>
          </a:xfrm>
        </p:spPr>
        <p:txBody>
          <a:bodyPr>
            <a:noAutofit/>
          </a:bodyPr>
          <a:lstStyle>
            <a:lvl1pPr marL="0" indent="0">
              <a:buNone/>
              <a:defRPr sz="1600" b="0" i="0">
                <a:solidFill>
                  <a:schemeClr val="accent4"/>
                </a:solidFill>
                <a:latin typeface="+mj-lt"/>
                <a:ea typeface="Roboto Medium" panose="02000000000000000000" pitchFamily="2" charset="0"/>
                <a:cs typeface="Roboto Medium" panose="02000000000000000000" pitchFamily="2" charset="0"/>
              </a:defRPr>
            </a:lvl1pPr>
          </a:lstStyle>
          <a:p>
            <a:pPr lvl="0"/>
            <a:r>
              <a:rPr lang="en-US" dirty="0"/>
              <a:t>Click to add subtitle</a:t>
            </a:r>
          </a:p>
        </p:txBody>
      </p:sp>
      <p:sp>
        <p:nvSpPr>
          <p:cNvPr id="16" name="Text Placeholder 14">
            <a:extLst>
              <a:ext uri="{FF2B5EF4-FFF2-40B4-BE49-F238E27FC236}">
                <a16:creationId xmlns:a16="http://schemas.microsoft.com/office/drawing/2014/main" id="{A7D9FBA0-30A6-ED23-2C54-4790E3C53979}"/>
              </a:ext>
            </a:extLst>
          </p:cNvPr>
          <p:cNvSpPr>
            <a:spLocks noGrp="1"/>
          </p:cNvSpPr>
          <p:nvPr>
            <p:ph type="body" sz="quarter" idx="15" hasCustomPrompt="1"/>
          </p:nvPr>
        </p:nvSpPr>
        <p:spPr>
          <a:xfrm>
            <a:off x="512764" y="1274763"/>
            <a:ext cx="3778500" cy="1296987"/>
          </a:xfrm>
        </p:spPr>
        <p:txBody>
          <a:bodyPr anchor="b">
            <a:noAutofit/>
          </a:bodyPr>
          <a:lstStyle>
            <a:lvl1pPr marL="0" indent="0">
              <a:lnSpc>
                <a:spcPct val="100000"/>
              </a:lnSpc>
              <a:spcBef>
                <a:spcPts val="600"/>
              </a:spcBef>
              <a:buNone/>
              <a:defRPr sz="3600" b="0" i="0">
                <a:latin typeface="+mj-lt"/>
                <a:ea typeface="Roboto Medium" panose="02000000000000000000" pitchFamily="2" charset="0"/>
                <a:cs typeface="Roboto Medium" panose="02000000000000000000" pitchFamily="2" charset="0"/>
              </a:defRPr>
            </a:lvl1pPr>
          </a:lstStyle>
          <a:p>
            <a:pPr lvl="0"/>
            <a:r>
              <a:rPr lang="en-US" dirty="0"/>
              <a:t>Click to add presentation title</a:t>
            </a:r>
          </a:p>
        </p:txBody>
      </p:sp>
    </p:spTree>
    <p:extLst>
      <p:ext uri="{BB962C8B-B14F-4D97-AF65-F5344CB8AC3E}">
        <p14:creationId xmlns:p14="http://schemas.microsoft.com/office/powerpoint/2010/main" val="223639600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 Title Simple - Glas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id="{3088F4CC-AADE-E63E-0FE9-79196DA1B79C}"/>
              </a:ext>
            </a:extLst>
          </p:cNvPr>
          <p:cNvSpPr>
            <a:spLocks noGrp="1"/>
          </p:cNvSpPr>
          <p:nvPr>
            <p:ph type="body" sz="quarter" idx="15" hasCustomPrompt="1"/>
          </p:nvPr>
        </p:nvSpPr>
        <p:spPr>
          <a:xfrm>
            <a:off x="512763" y="1923256"/>
            <a:ext cx="4059237" cy="1296987"/>
          </a:xfrm>
        </p:spPr>
        <p:txBody>
          <a:bodyPr anchor="ctr">
            <a:noAutofit/>
          </a:bodyPr>
          <a:lstStyle>
            <a:lvl1pPr marL="0" indent="0">
              <a:lnSpc>
                <a:spcPct val="100000"/>
              </a:lnSpc>
              <a:spcBef>
                <a:spcPts val="600"/>
              </a:spcBef>
              <a:buNone/>
              <a:defRPr sz="3600" b="0" i="0">
                <a:latin typeface="+mj-lt"/>
                <a:ea typeface="Roboto Lt" panose="02000000000000000000" pitchFamily="2" charset="0"/>
                <a:cs typeface="Roboto Lt" panose="02000000000000000000" pitchFamily="2" charset="0"/>
              </a:defRPr>
            </a:lvl1pPr>
          </a:lstStyle>
          <a:p>
            <a:pPr lvl="0"/>
            <a:r>
              <a:rPr lang="en-US" dirty="0"/>
              <a:t>Click to add title</a:t>
            </a:r>
          </a:p>
        </p:txBody>
      </p:sp>
    </p:spTree>
    <p:extLst>
      <p:ext uri="{BB962C8B-B14F-4D97-AF65-F5344CB8AC3E}">
        <p14:creationId xmlns:p14="http://schemas.microsoft.com/office/powerpoint/2010/main" val="2485929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 Title Simple - EO Thread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FF5F60B3-0AF3-281D-18E7-469EE60A4AA8}"/>
              </a:ext>
            </a:extLst>
          </p:cNvPr>
          <p:cNvSpPr>
            <a:spLocks noGrp="1"/>
          </p:cNvSpPr>
          <p:nvPr>
            <p:ph type="body" sz="quarter" idx="15" hasCustomPrompt="1"/>
          </p:nvPr>
        </p:nvSpPr>
        <p:spPr>
          <a:xfrm>
            <a:off x="512763" y="1923256"/>
            <a:ext cx="4715942" cy="1296987"/>
          </a:xfrm>
        </p:spPr>
        <p:txBody>
          <a:bodyPr anchor="ctr">
            <a:noAutofit/>
          </a:bodyPr>
          <a:lstStyle>
            <a:lvl1pPr marL="0" indent="0">
              <a:lnSpc>
                <a:spcPct val="100000"/>
              </a:lnSpc>
              <a:spcBef>
                <a:spcPts val="600"/>
              </a:spcBef>
              <a:buNone/>
              <a:defRPr sz="3600" b="0" i="0">
                <a:latin typeface="+mj-lt"/>
                <a:ea typeface="Roboto Lt" panose="02000000000000000000" pitchFamily="2" charset="0"/>
                <a:cs typeface="Roboto Lt" panose="02000000000000000000" pitchFamily="2" charset="0"/>
              </a:defRPr>
            </a:lvl1pPr>
          </a:lstStyle>
          <a:p>
            <a:pPr lvl="0"/>
            <a:r>
              <a:rPr lang="en-US" dirty="0"/>
              <a:t>Click to add title</a:t>
            </a:r>
          </a:p>
        </p:txBody>
      </p:sp>
    </p:spTree>
    <p:extLst>
      <p:ext uri="{BB962C8B-B14F-4D97-AF65-F5344CB8AC3E}">
        <p14:creationId xmlns:p14="http://schemas.microsoft.com/office/powerpoint/2010/main" val="169307208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 Agenda - Bold 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51">
            <a:extLst>
              <a:ext uri="{FF2B5EF4-FFF2-40B4-BE49-F238E27FC236}">
                <a16:creationId xmlns:a16="http://schemas.microsoft.com/office/drawing/2014/main" id="{A935F3C1-F5CD-497D-EB1C-A4C06A2218DA}"/>
              </a:ext>
            </a:extLst>
          </p:cNvPr>
          <p:cNvSpPr>
            <a:spLocks noGrp="1"/>
          </p:cNvSpPr>
          <p:nvPr>
            <p:ph type="body" sz="quarter" idx="78" hasCustomPrompt="1"/>
          </p:nvPr>
        </p:nvSpPr>
        <p:spPr>
          <a:xfrm>
            <a:off x="3320809" y="1270051"/>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15" name="Text Placeholder 51">
            <a:extLst>
              <a:ext uri="{FF2B5EF4-FFF2-40B4-BE49-F238E27FC236}">
                <a16:creationId xmlns:a16="http://schemas.microsoft.com/office/drawing/2014/main" id="{78B039F1-03F6-F969-02BB-A268E628C351}"/>
              </a:ext>
            </a:extLst>
          </p:cNvPr>
          <p:cNvSpPr>
            <a:spLocks noGrp="1"/>
          </p:cNvSpPr>
          <p:nvPr>
            <p:ph type="body" sz="quarter" idx="79" hasCustomPrompt="1"/>
          </p:nvPr>
        </p:nvSpPr>
        <p:spPr>
          <a:xfrm>
            <a:off x="2854501" y="1270051"/>
            <a:ext cx="299378" cy="306388"/>
          </a:xfrm>
        </p:spPr>
        <p:txBody>
          <a:bodyPr>
            <a:noAutofit/>
          </a:bodyPr>
          <a:lstStyle>
            <a:lvl1pPr marL="0" indent="0">
              <a:buNone/>
              <a:defRPr sz="1200">
                <a:solidFill>
                  <a:srgbClr val="0B1228"/>
                </a:solidFill>
                <a:latin typeface="+mj-lt"/>
              </a:defRPr>
            </a:lvl1pPr>
          </a:lstStyle>
          <a:p>
            <a:pPr lvl="0"/>
            <a:r>
              <a:rPr lang="en-US"/>
              <a:t>01</a:t>
            </a:r>
          </a:p>
        </p:txBody>
      </p:sp>
      <p:sp>
        <p:nvSpPr>
          <p:cNvPr id="19" name="Text Placeholder 51">
            <a:extLst>
              <a:ext uri="{FF2B5EF4-FFF2-40B4-BE49-F238E27FC236}">
                <a16:creationId xmlns:a16="http://schemas.microsoft.com/office/drawing/2014/main" id="{FD606A5F-3783-15E7-3540-495D0F592328}"/>
              </a:ext>
            </a:extLst>
          </p:cNvPr>
          <p:cNvSpPr>
            <a:spLocks noGrp="1"/>
          </p:cNvSpPr>
          <p:nvPr>
            <p:ph type="body" sz="quarter" idx="83"/>
          </p:nvPr>
        </p:nvSpPr>
        <p:spPr>
          <a:xfrm>
            <a:off x="3320809" y="1515842"/>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28" name="Text Placeholder 51">
            <a:extLst>
              <a:ext uri="{FF2B5EF4-FFF2-40B4-BE49-F238E27FC236}">
                <a16:creationId xmlns:a16="http://schemas.microsoft.com/office/drawing/2014/main" id="{10916320-B441-73EA-1A0E-BD7D24485506}"/>
              </a:ext>
            </a:extLst>
          </p:cNvPr>
          <p:cNvSpPr>
            <a:spLocks noGrp="1"/>
          </p:cNvSpPr>
          <p:nvPr>
            <p:ph type="body" sz="quarter" idx="84" hasCustomPrompt="1"/>
          </p:nvPr>
        </p:nvSpPr>
        <p:spPr>
          <a:xfrm>
            <a:off x="3320809" y="1989217"/>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29" name="Text Placeholder 51">
            <a:extLst>
              <a:ext uri="{FF2B5EF4-FFF2-40B4-BE49-F238E27FC236}">
                <a16:creationId xmlns:a16="http://schemas.microsoft.com/office/drawing/2014/main" id="{5E5626F4-4F88-4A8B-565A-B447D4310B49}"/>
              </a:ext>
            </a:extLst>
          </p:cNvPr>
          <p:cNvSpPr>
            <a:spLocks noGrp="1"/>
          </p:cNvSpPr>
          <p:nvPr>
            <p:ph type="body" sz="quarter" idx="85" hasCustomPrompt="1"/>
          </p:nvPr>
        </p:nvSpPr>
        <p:spPr>
          <a:xfrm>
            <a:off x="2854501" y="1989217"/>
            <a:ext cx="299378" cy="306388"/>
          </a:xfrm>
        </p:spPr>
        <p:txBody>
          <a:bodyPr>
            <a:noAutofit/>
          </a:bodyPr>
          <a:lstStyle>
            <a:lvl1pPr marL="0" indent="0">
              <a:buNone/>
              <a:defRPr sz="1200">
                <a:solidFill>
                  <a:srgbClr val="0B1228"/>
                </a:solidFill>
                <a:latin typeface="+mj-lt"/>
              </a:defRPr>
            </a:lvl1pPr>
          </a:lstStyle>
          <a:p>
            <a:pPr lvl="0"/>
            <a:r>
              <a:rPr lang="en-US"/>
              <a:t>02</a:t>
            </a:r>
          </a:p>
        </p:txBody>
      </p:sp>
      <p:sp>
        <p:nvSpPr>
          <p:cNvPr id="30" name="Text Placeholder 51">
            <a:extLst>
              <a:ext uri="{FF2B5EF4-FFF2-40B4-BE49-F238E27FC236}">
                <a16:creationId xmlns:a16="http://schemas.microsoft.com/office/drawing/2014/main" id="{1CC64572-4BD4-A9A4-28C3-61697608FAF8}"/>
              </a:ext>
            </a:extLst>
          </p:cNvPr>
          <p:cNvSpPr>
            <a:spLocks noGrp="1"/>
          </p:cNvSpPr>
          <p:nvPr>
            <p:ph type="body" sz="quarter" idx="86"/>
          </p:nvPr>
        </p:nvSpPr>
        <p:spPr>
          <a:xfrm>
            <a:off x="3320809" y="2235008"/>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31" name="Text Placeholder 51">
            <a:extLst>
              <a:ext uri="{FF2B5EF4-FFF2-40B4-BE49-F238E27FC236}">
                <a16:creationId xmlns:a16="http://schemas.microsoft.com/office/drawing/2014/main" id="{AB3E85FD-E223-8104-01D1-DBD4F10E0AE1}"/>
              </a:ext>
            </a:extLst>
          </p:cNvPr>
          <p:cNvSpPr>
            <a:spLocks noGrp="1"/>
          </p:cNvSpPr>
          <p:nvPr>
            <p:ph type="body" sz="quarter" idx="87" hasCustomPrompt="1"/>
          </p:nvPr>
        </p:nvSpPr>
        <p:spPr>
          <a:xfrm>
            <a:off x="3320809" y="2708383"/>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32" name="Text Placeholder 51">
            <a:extLst>
              <a:ext uri="{FF2B5EF4-FFF2-40B4-BE49-F238E27FC236}">
                <a16:creationId xmlns:a16="http://schemas.microsoft.com/office/drawing/2014/main" id="{379C1ECF-69FD-8BC4-E4BC-D6C437297E1E}"/>
              </a:ext>
            </a:extLst>
          </p:cNvPr>
          <p:cNvSpPr>
            <a:spLocks noGrp="1"/>
          </p:cNvSpPr>
          <p:nvPr>
            <p:ph type="body" sz="quarter" idx="88" hasCustomPrompt="1"/>
          </p:nvPr>
        </p:nvSpPr>
        <p:spPr>
          <a:xfrm>
            <a:off x="2854501" y="2708383"/>
            <a:ext cx="299378" cy="306388"/>
          </a:xfrm>
        </p:spPr>
        <p:txBody>
          <a:bodyPr>
            <a:noAutofit/>
          </a:bodyPr>
          <a:lstStyle>
            <a:lvl1pPr marL="0" indent="0">
              <a:buNone/>
              <a:defRPr sz="1200">
                <a:solidFill>
                  <a:srgbClr val="0B1228"/>
                </a:solidFill>
                <a:latin typeface="+mj-lt"/>
              </a:defRPr>
            </a:lvl1pPr>
          </a:lstStyle>
          <a:p>
            <a:pPr lvl="0"/>
            <a:r>
              <a:rPr lang="en-US"/>
              <a:t>03</a:t>
            </a:r>
          </a:p>
        </p:txBody>
      </p:sp>
      <p:sp>
        <p:nvSpPr>
          <p:cNvPr id="33" name="Text Placeholder 51">
            <a:extLst>
              <a:ext uri="{FF2B5EF4-FFF2-40B4-BE49-F238E27FC236}">
                <a16:creationId xmlns:a16="http://schemas.microsoft.com/office/drawing/2014/main" id="{E3F5E770-FFE0-DEFA-5B73-EEBC64515078}"/>
              </a:ext>
            </a:extLst>
          </p:cNvPr>
          <p:cNvSpPr>
            <a:spLocks noGrp="1"/>
          </p:cNvSpPr>
          <p:nvPr>
            <p:ph type="body" sz="quarter" idx="89"/>
          </p:nvPr>
        </p:nvSpPr>
        <p:spPr>
          <a:xfrm>
            <a:off x="3320809" y="2954174"/>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34" name="Text Placeholder 51">
            <a:extLst>
              <a:ext uri="{FF2B5EF4-FFF2-40B4-BE49-F238E27FC236}">
                <a16:creationId xmlns:a16="http://schemas.microsoft.com/office/drawing/2014/main" id="{C0D63800-9873-A3DC-01D2-071C716F47EB}"/>
              </a:ext>
            </a:extLst>
          </p:cNvPr>
          <p:cNvSpPr>
            <a:spLocks noGrp="1"/>
          </p:cNvSpPr>
          <p:nvPr>
            <p:ph type="body" sz="quarter" idx="90" hasCustomPrompt="1"/>
          </p:nvPr>
        </p:nvSpPr>
        <p:spPr>
          <a:xfrm>
            <a:off x="3320809" y="3427549"/>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35" name="Text Placeholder 51">
            <a:extLst>
              <a:ext uri="{FF2B5EF4-FFF2-40B4-BE49-F238E27FC236}">
                <a16:creationId xmlns:a16="http://schemas.microsoft.com/office/drawing/2014/main" id="{91D71EE6-60F1-460C-A82F-7B5423CAAF78}"/>
              </a:ext>
            </a:extLst>
          </p:cNvPr>
          <p:cNvSpPr>
            <a:spLocks noGrp="1"/>
          </p:cNvSpPr>
          <p:nvPr>
            <p:ph type="body" sz="quarter" idx="91" hasCustomPrompt="1"/>
          </p:nvPr>
        </p:nvSpPr>
        <p:spPr>
          <a:xfrm>
            <a:off x="2854501" y="3427549"/>
            <a:ext cx="299378" cy="306388"/>
          </a:xfrm>
        </p:spPr>
        <p:txBody>
          <a:bodyPr>
            <a:noAutofit/>
          </a:bodyPr>
          <a:lstStyle>
            <a:lvl1pPr marL="0" indent="0">
              <a:buNone/>
              <a:defRPr sz="1200">
                <a:solidFill>
                  <a:srgbClr val="0B1228"/>
                </a:solidFill>
                <a:latin typeface="+mj-lt"/>
              </a:defRPr>
            </a:lvl1pPr>
          </a:lstStyle>
          <a:p>
            <a:pPr lvl="0"/>
            <a:r>
              <a:rPr lang="en-US"/>
              <a:t>04</a:t>
            </a:r>
          </a:p>
        </p:txBody>
      </p:sp>
      <p:sp>
        <p:nvSpPr>
          <p:cNvPr id="36" name="Text Placeholder 51">
            <a:extLst>
              <a:ext uri="{FF2B5EF4-FFF2-40B4-BE49-F238E27FC236}">
                <a16:creationId xmlns:a16="http://schemas.microsoft.com/office/drawing/2014/main" id="{40628859-CD03-831D-124A-2D774CD71FC9}"/>
              </a:ext>
            </a:extLst>
          </p:cNvPr>
          <p:cNvSpPr>
            <a:spLocks noGrp="1"/>
          </p:cNvSpPr>
          <p:nvPr>
            <p:ph type="body" sz="quarter" idx="92"/>
          </p:nvPr>
        </p:nvSpPr>
        <p:spPr>
          <a:xfrm>
            <a:off x="3320809" y="3673340"/>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37" name="Text Placeholder 51">
            <a:extLst>
              <a:ext uri="{FF2B5EF4-FFF2-40B4-BE49-F238E27FC236}">
                <a16:creationId xmlns:a16="http://schemas.microsoft.com/office/drawing/2014/main" id="{D8771C37-9709-68F6-D7E1-5B6B0CF4569E}"/>
              </a:ext>
            </a:extLst>
          </p:cNvPr>
          <p:cNvSpPr>
            <a:spLocks noGrp="1"/>
          </p:cNvSpPr>
          <p:nvPr>
            <p:ph type="body" sz="quarter" idx="93" hasCustomPrompt="1"/>
          </p:nvPr>
        </p:nvSpPr>
        <p:spPr>
          <a:xfrm>
            <a:off x="6220126" y="1270051"/>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38" name="Text Placeholder 51">
            <a:extLst>
              <a:ext uri="{FF2B5EF4-FFF2-40B4-BE49-F238E27FC236}">
                <a16:creationId xmlns:a16="http://schemas.microsoft.com/office/drawing/2014/main" id="{17F08AAB-2D47-7EA9-1492-E185853D782B}"/>
              </a:ext>
            </a:extLst>
          </p:cNvPr>
          <p:cNvSpPr>
            <a:spLocks noGrp="1"/>
          </p:cNvSpPr>
          <p:nvPr>
            <p:ph type="body" sz="quarter" idx="94" hasCustomPrompt="1"/>
          </p:nvPr>
        </p:nvSpPr>
        <p:spPr>
          <a:xfrm>
            <a:off x="5753818" y="1270051"/>
            <a:ext cx="299378" cy="306388"/>
          </a:xfrm>
        </p:spPr>
        <p:txBody>
          <a:bodyPr>
            <a:noAutofit/>
          </a:bodyPr>
          <a:lstStyle>
            <a:lvl1pPr marL="0" indent="0">
              <a:buNone/>
              <a:defRPr sz="1200">
                <a:solidFill>
                  <a:srgbClr val="0B1228"/>
                </a:solidFill>
                <a:latin typeface="+mj-lt"/>
              </a:defRPr>
            </a:lvl1pPr>
          </a:lstStyle>
          <a:p>
            <a:pPr lvl="0"/>
            <a:r>
              <a:rPr lang="en-US"/>
              <a:t>05</a:t>
            </a:r>
          </a:p>
        </p:txBody>
      </p:sp>
      <p:sp>
        <p:nvSpPr>
          <p:cNvPr id="39" name="Text Placeholder 51">
            <a:extLst>
              <a:ext uri="{FF2B5EF4-FFF2-40B4-BE49-F238E27FC236}">
                <a16:creationId xmlns:a16="http://schemas.microsoft.com/office/drawing/2014/main" id="{59364AFA-796A-10D1-AC98-F6D2F09E3F8C}"/>
              </a:ext>
            </a:extLst>
          </p:cNvPr>
          <p:cNvSpPr>
            <a:spLocks noGrp="1"/>
          </p:cNvSpPr>
          <p:nvPr>
            <p:ph type="body" sz="quarter" idx="95"/>
          </p:nvPr>
        </p:nvSpPr>
        <p:spPr>
          <a:xfrm>
            <a:off x="6220126" y="1515842"/>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40" name="Text Placeholder 51">
            <a:extLst>
              <a:ext uri="{FF2B5EF4-FFF2-40B4-BE49-F238E27FC236}">
                <a16:creationId xmlns:a16="http://schemas.microsoft.com/office/drawing/2014/main" id="{04848C11-112F-7AC9-F90B-9A4BF4EAEDFB}"/>
              </a:ext>
            </a:extLst>
          </p:cNvPr>
          <p:cNvSpPr>
            <a:spLocks noGrp="1"/>
          </p:cNvSpPr>
          <p:nvPr>
            <p:ph type="body" sz="quarter" idx="96" hasCustomPrompt="1"/>
          </p:nvPr>
        </p:nvSpPr>
        <p:spPr>
          <a:xfrm>
            <a:off x="6220126" y="1989217"/>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41" name="Text Placeholder 51">
            <a:extLst>
              <a:ext uri="{FF2B5EF4-FFF2-40B4-BE49-F238E27FC236}">
                <a16:creationId xmlns:a16="http://schemas.microsoft.com/office/drawing/2014/main" id="{B8F34CD2-DE4F-CB07-8CA9-74342C0DA910}"/>
              </a:ext>
            </a:extLst>
          </p:cNvPr>
          <p:cNvSpPr>
            <a:spLocks noGrp="1"/>
          </p:cNvSpPr>
          <p:nvPr>
            <p:ph type="body" sz="quarter" idx="97" hasCustomPrompt="1"/>
          </p:nvPr>
        </p:nvSpPr>
        <p:spPr>
          <a:xfrm>
            <a:off x="5753818" y="1989217"/>
            <a:ext cx="299378" cy="306388"/>
          </a:xfrm>
        </p:spPr>
        <p:txBody>
          <a:bodyPr>
            <a:noAutofit/>
          </a:bodyPr>
          <a:lstStyle>
            <a:lvl1pPr marL="0" indent="0">
              <a:buNone/>
              <a:defRPr sz="1200">
                <a:solidFill>
                  <a:srgbClr val="0B1228"/>
                </a:solidFill>
                <a:latin typeface="+mj-lt"/>
              </a:defRPr>
            </a:lvl1pPr>
          </a:lstStyle>
          <a:p>
            <a:pPr lvl="0"/>
            <a:r>
              <a:rPr lang="en-US"/>
              <a:t>06</a:t>
            </a:r>
          </a:p>
        </p:txBody>
      </p:sp>
      <p:sp>
        <p:nvSpPr>
          <p:cNvPr id="42" name="Text Placeholder 51">
            <a:extLst>
              <a:ext uri="{FF2B5EF4-FFF2-40B4-BE49-F238E27FC236}">
                <a16:creationId xmlns:a16="http://schemas.microsoft.com/office/drawing/2014/main" id="{656985BD-D2BD-DC68-90DF-5FC5DFE224FF}"/>
              </a:ext>
            </a:extLst>
          </p:cNvPr>
          <p:cNvSpPr>
            <a:spLocks noGrp="1"/>
          </p:cNvSpPr>
          <p:nvPr>
            <p:ph type="body" sz="quarter" idx="98"/>
          </p:nvPr>
        </p:nvSpPr>
        <p:spPr>
          <a:xfrm>
            <a:off x="6220126" y="2235008"/>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43" name="Text Placeholder 51">
            <a:extLst>
              <a:ext uri="{FF2B5EF4-FFF2-40B4-BE49-F238E27FC236}">
                <a16:creationId xmlns:a16="http://schemas.microsoft.com/office/drawing/2014/main" id="{FB2D13C9-6B89-2966-DC82-419927B4C19D}"/>
              </a:ext>
            </a:extLst>
          </p:cNvPr>
          <p:cNvSpPr>
            <a:spLocks noGrp="1"/>
          </p:cNvSpPr>
          <p:nvPr>
            <p:ph type="body" sz="quarter" idx="99" hasCustomPrompt="1"/>
          </p:nvPr>
        </p:nvSpPr>
        <p:spPr>
          <a:xfrm>
            <a:off x="6220126" y="2708383"/>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44" name="Text Placeholder 51">
            <a:extLst>
              <a:ext uri="{FF2B5EF4-FFF2-40B4-BE49-F238E27FC236}">
                <a16:creationId xmlns:a16="http://schemas.microsoft.com/office/drawing/2014/main" id="{4029FAEF-F3B4-0B21-0A4C-41B2F344555A}"/>
              </a:ext>
            </a:extLst>
          </p:cNvPr>
          <p:cNvSpPr>
            <a:spLocks noGrp="1"/>
          </p:cNvSpPr>
          <p:nvPr>
            <p:ph type="body" sz="quarter" idx="100" hasCustomPrompt="1"/>
          </p:nvPr>
        </p:nvSpPr>
        <p:spPr>
          <a:xfrm>
            <a:off x="5753818" y="2708383"/>
            <a:ext cx="299378" cy="306388"/>
          </a:xfrm>
        </p:spPr>
        <p:txBody>
          <a:bodyPr>
            <a:noAutofit/>
          </a:bodyPr>
          <a:lstStyle>
            <a:lvl1pPr marL="0" indent="0">
              <a:buNone/>
              <a:defRPr sz="1200">
                <a:solidFill>
                  <a:srgbClr val="0B1228"/>
                </a:solidFill>
                <a:latin typeface="+mj-lt"/>
              </a:defRPr>
            </a:lvl1pPr>
          </a:lstStyle>
          <a:p>
            <a:pPr lvl="0"/>
            <a:r>
              <a:rPr lang="en-US"/>
              <a:t>07</a:t>
            </a:r>
          </a:p>
        </p:txBody>
      </p:sp>
      <p:sp>
        <p:nvSpPr>
          <p:cNvPr id="45" name="Text Placeholder 51">
            <a:extLst>
              <a:ext uri="{FF2B5EF4-FFF2-40B4-BE49-F238E27FC236}">
                <a16:creationId xmlns:a16="http://schemas.microsoft.com/office/drawing/2014/main" id="{700C4CD5-7415-DB88-CFB8-CE3D522A7B67}"/>
              </a:ext>
            </a:extLst>
          </p:cNvPr>
          <p:cNvSpPr>
            <a:spLocks noGrp="1"/>
          </p:cNvSpPr>
          <p:nvPr>
            <p:ph type="body" sz="quarter" idx="101"/>
          </p:nvPr>
        </p:nvSpPr>
        <p:spPr>
          <a:xfrm>
            <a:off x="6220126" y="2954174"/>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46" name="Text Placeholder 51">
            <a:extLst>
              <a:ext uri="{FF2B5EF4-FFF2-40B4-BE49-F238E27FC236}">
                <a16:creationId xmlns:a16="http://schemas.microsoft.com/office/drawing/2014/main" id="{0A3F883A-F739-9C97-99B0-4E4ADBC79FBA}"/>
              </a:ext>
            </a:extLst>
          </p:cNvPr>
          <p:cNvSpPr>
            <a:spLocks noGrp="1"/>
          </p:cNvSpPr>
          <p:nvPr>
            <p:ph type="body" sz="quarter" idx="102" hasCustomPrompt="1"/>
          </p:nvPr>
        </p:nvSpPr>
        <p:spPr>
          <a:xfrm>
            <a:off x="6220126" y="3427549"/>
            <a:ext cx="2247367" cy="182311"/>
          </a:xfrm>
        </p:spPr>
        <p:txBody>
          <a:bodyPr>
            <a:noAutofit/>
          </a:bodyPr>
          <a:lstStyle>
            <a:lvl1pPr marL="0" indent="0">
              <a:buNone/>
              <a:defRPr sz="1200">
                <a:solidFill>
                  <a:schemeClr val="accent1"/>
                </a:solidFill>
                <a:latin typeface="+mj-lt"/>
              </a:defRPr>
            </a:lvl1pPr>
          </a:lstStyle>
          <a:p>
            <a:pPr lvl="0"/>
            <a:r>
              <a:rPr lang="en-US"/>
              <a:t>Click to add text</a:t>
            </a:r>
          </a:p>
        </p:txBody>
      </p:sp>
      <p:sp>
        <p:nvSpPr>
          <p:cNvPr id="47" name="Text Placeholder 51">
            <a:extLst>
              <a:ext uri="{FF2B5EF4-FFF2-40B4-BE49-F238E27FC236}">
                <a16:creationId xmlns:a16="http://schemas.microsoft.com/office/drawing/2014/main" id="{3EFCB505-0C2E-AEB8-7F0F-95705EB85E1F}"/>
              </a:ext>
            </a:extLst>
          </p:cNvPr>
          <p:cNvSpPr>
            <a:spLocks noGrp="1"/>
          </p:cNvSpPr>
          <p:nvPr>
            <p:ph type="body" sz="quarter" idx="103" hasCustomPrompt="1"/>
          </p:nvPr>
        </p:nvSpPr>
        <p:spPr>
          <a:xfrm>
            <a:off x="5753818" y="3427549"/>
            <a:ext cx="299378" cy="306388"/>
          </a:xfrm>
        </p:spPr>
        <p:txBody>
          <a:bodyPr>
            <a:noAutofit/>
          </a:bodyPr>
          <a:lstStyle>
            <a:lvl1pPr marL="0" indent="0">
              <a:buNone/>
              <a:defRPr sz="1200">
                <a:solidFill>
                  <a:srgbClr val="0B1228"/>
                </a:solidFill>
                <a:latin typeface="+mj-lt"/>
              </a:defRPr>
            </a:lvl1pPr>
          </a:lstStyle>
          <a:p>
            <a:pPr lvl="0"/>
            <a:r>
              <a:rPr lang="en-US"/>
              <a:t>08</a:t>
            </a:r>
          </a:p>
        </p:txBody>
      </p:sp>
      <p:sp>
        <p:nvSpPr>
          <p:cNvPr id="48" name="Text Placeholder 51">
            <a:extLst>
              <a:ext uri="{FF2B5EF4-FFF2-40B4-BE49-F238E27FC236}">
                <a16:creationId xmlns:a16="http://schemas.microsoft.com/office/drawing/2014/main" id="{6ABA7D8A-2C17-8E68-FE89-A99C278B0D89}"/>
              </a:ext>
            </a:extLst>
          </p:cNvPr>
          <p:cNvSpPr>
            <a:spLocks noGrp="1"/>
          </p:cNvSpPr>
          <p:nvPr>
            <p:ph type="body" sz="quarter" idx="104"/>
          </p:nvPr>
        </p:nvSpPr>
        <p:spPr>
          <a:xfrm>
            <a:off x="6220126" y="3673340"/>
            <a:ext cx="2247367" cy="306388"/>
          </a:xfrm>
        </p:spPr>
        <p:txBody>
          <a:bodyPr>
            <a:noAutofit/>
          </a:bodyPr>
          <a:lstStyle>
            <a:lvl1pPr marL="0" indent="0">
              <a:buNone/>
              <a:defRPr sz="900">
                <a:solidFill>
                  <a:srgbClr val="0B1228"/>
                </a:solidFill>
                <a:latin typeface="+mn-lt"/>
              </a:defRPr>
            </a:lvl1pPr>
          </a:lstStyle>
          <a:p>
            <a:pPr lvl="0"/>
            <a:r>
              <a:rPr lang="en-US"/>
              <a:t>Click to edit Master text styles</a:t>
            </a:r>
          </a:p>
        </p:txBody>
      </p:sp>
      <p:sp>
        <p:nvSpPr>
          <p:cNvPr id="3" name="Text Placeholder 10">
            <a:extLst>
              <a:ext uri="{FF2B5EF4-FFF2-40B4-BE49-F238E27FC236}">
                <a16:creationId xmlns:a16="http://schemas.microsoft.com/office/drawing/2014/main" id="{031BD0D8-0623-D9D8-7659-92EA0B6D900D}"/>
              </a:ext>
            </a:extLst>
          </p:cNvPr>
          <p:cNvSpPr>
            <a:spLocks noGrp="1"/>
          </p:cNvSpPr>
          <p:nvPr>
            <p:ph type="body" sz="quarter" idx="13" hasCustomPrompt="1"/>
          </p:nvPr>
        </p:nvSpPr>
        <p:spPr>
          <a:xfrm>
            <a:off x="603444" y="1270051"/>
            <a:ext cx="1408236" cy="719166"/>
          </a:xfrm>
        </p:spPr>
        <p:txBody>
          <a:bodyPr>
            <a:noAutofit/>
          </a:bodyPr>
          <a:lstStyle>
            <a:lvl1pPr>
              <a:defRPr sz="2000" b="0" spc="0" baseline="0">
                <a:solidFill>
                  <a:srgbClr val="0B1228"/>
                </a:solidFill>
                <a:latin typeface="+mj-lt"/>
              </a:defRPr>
            </a:lvl1pPr>
          </a:lstStyle>
          <a:p>
            <a:pPr lvl="0"/>
            <a:r>
              <a:rPr lang="en-US" dirty="0"/>
              <a:t>Click to</a:t>
            </a:r>
            <a:br>
              <a:rPr lang="en-US" dirty="0"/>
            </a:br>
            <a:r>
              <a:rPr lang="en-US" dirty="0"/>
              <a:t>add text</a:t>
            </a:r>
          </a:p>
        </p:txBody>
      </p:sp>
    </p:spTree>
    <p:extLst>
      <p:ext uri="{BB962C8B-B14F-4D97-AF65-F5344CB8AC3E}">
        <p14:creationId xmlns:p14="http://schemas.microsoft.com/office/powerpoint/2010/main" val="1224595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5] Stats - Rows">
    <p:bg>
      <p:bgRef idx="1001">
        <a:schemeClr val="bg2"/>
      </p:bgRef>
    </p:bg>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0EEF7615-319F-64DA-171D-C742B6DE1563}"/>
              </a:ext>
            </a:extLst>
          </p:cNvPr>
          <p:cNvSpPr/>
          <p:nvPr userDrawn="1"/>
        </p:nvSpPr>
        <p:spPr>
          <a:xfrm>
            <a:off x="6147069" y="1941358"/>
            <a:ext cx="2996931" cy="1176568"/>
          </a:xfrm>
          <a:custGeom>
            <a:avLst/>
            <a:gdLst>
              <a:gd name="connsiteX0" fmla="*/ 588284 w 2996931"/>
              <a:gd name="connsiteY0" fmla="*/ 0 h 1176568"/>
              <a:gd name="connsiteX1" fmla="*/ 2005690 w 2996931"/>
              <a:gd name="connsiteY1" fmla="*/ 0 h 1176568"/>
              <a:gd name="connsiteX2" fmla="*/ 2224230 w 2996931"/>
              <a:gd name="connsiteY2" fmla="*/ 0 h 1176568"/>
              <a:gd name="connsiteX3" fmla="*/ 2743358 w 2996931"/>
              <a:gd name="connsiteY3" fmla="*/ 0 h 1176568"/>
              <a:gd name="connsiteX4" fmla="*/ 2812514 w 2996931"/>
              <a:gd name="connsiteY4" fmla="*/ 0 h 1176568"/>
              <a:gd name="connsiteX5" fmla="*/ 2996931 w 2996931"/>
              <a:gd name="connsiteY5" fmla="*/ 0 h 1176568"/>
              <a:gd name="connsiteX6" fmla="*/ 2996931 w 2996931"/>
              <a:gd name="connsiteY6" fmla="*/ 1176568 h 1176568"/>
              <a:gd name="connsiteX7" fmla="*/ 2812514 w 2996931"/>
              <a:gd name="connsiteY7" fmla="*/ 1176568 h 1176568"/>
              <a:gd name="connsiteX8" fmla="*/ 2743358 w 2996931"/>
              <a:gd name="connsiteY8" fmla="*/ 1176568 h 1176568"/>
              <a:gd name="connsiteX9" fmla="*/ 2224230 w 2996931"/>
              <a:gd name="connsiteY9" fmla="*/ 1176568 h 1176568"/>
              <a:gd name="connsiteX10" fmla="*/ 2005690 w 2996931"/>
              <a:gd name="connsiteY10" fmla="*/ 1176568 h 1176568"/>
              <a:gd name="connsiteX11" fmla="*/ 588284 w 2996931"/>
              <a:gd name="connsiteY11" fmla="*/ 1176568 h 1176568"/>
              <a:gd name="connsiteX12" fmla="*/ 0 w 2996931"/>
              <a:gd name="connsiteY12" fmla="*/ 588284 h 1176568"/>
              <a:gd name="connsiteX13" fmla="*/ 588284 w 2996931"/>
              <a:gd name="connsiteY13" fmla="*/ 0 h 117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6931" h="1176568">
                <a:moveTo>
                  <a:pt x="588284" y="0"/>
                </a:moveTo>
                <a:lnTo>
                  <a:pt x="2005690" y="0"/>
                </a:lnTo>
                <a:lnTo>
                  <a:pt x="2224230" y="0"/>
                </a:lnTo>
                <a:lnTo>
                  <a:pt x="2743358" y="0"/>
                </a:lnTo>
                <a:lnTo>
                  <a:pt x="2812514" y="0"/>
                </a:lnTo>
                <a:lnTo>
                  <a:pt x="2996931" y="0"/>
                </a:lnTo>
                <a:lnTo>
                  <a:pt x="2996931" y="1176568"/>
                </a:lnTo>
                <a:lnTo>
                  <a:pt x="2812514" y="1176568"/>
                </a:lnTo>
                <a:lnTo>
                  <a:pt x="2743358" y="1176568"/>
                </a:lnTo>
                <a:lnTo>
                  <a:pt x="2224230" y="1176568"/>
                </a:lnTo>
                <a:lnTo>
                  <a:pt x="2005690" y="1176568"/>
                </a:lnTo>
                <a:lnTo>
                  <a:pt x="588284" y="1176568"/>
                </a:lnTo>
                <a:cubicBezTo>
                  <a:pt x="263384" y="1176568"/>
                  <a:pt x="0" y="913184"/>
                  <a:pt x="0" y="588284"/>
                </a:cubicBezTo>
                <a:cubicBezTo>
                  <a:pt x="0" y="263384"/>
                  <a:pt x="263384" y="0"/>
                  <a:pt x="588284" y="0"/>
                </a:cubicBezTo>
                <a:close/>
              </a:path>
            </a:pathLst>
          </a:custGeom>
          <a:gradFill>
            <a:gsLst>
              <a:gs pos="0">
                <a:schemeClr val="accent5"/>
              </a:gs>
              <a:gs pos="100000">
                <a:srgbClr val="D5E1E8"/>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30">
            <a:extLst>
              <a:ext uri="{FF2B5EF4-FFF2-40B4-BE49-F238E27FC236}">
                <a16:creationId xmlns:a16="http://schemas.microsoft.com/office/drawing/2014/main" id="{AFB67D54-CE83-788E-9DB6-02BD099F0A3B}"/>
              </a:ext>
            </a:extLst>
          </p:cNvPr>
          <p:cNvSpPr/>
          <p:nvPr userDrawn="1"/>
        </p:nvSpPr>
        <p:spPr>
          <a:xfrm>
            <a:off x="6147069" y="3279826"/>
            <a:ext cx="2996931" cy="1176568"/>
          </a:xfrm>
          <a:custGeom>
            <a:avLst/>
            <a:gdLst>
              <a:gd name="connsiteX0" fmla="*/ 588284 w 2996931"/>
              <a:gd name="connsiteY0" fmla="*/ 0 h 1176568"/>
              <a:gd name="connsiteX1" fmla="*/ 2005690 w 2996931"/>
              <a:gd name="connsiteY1" fmla="*/ 0 h 1176568"/>
              <a:gd name="connsiteX2" fmla="*/ 2224230 w 2996931"/>
              <a:gd name="connsiteY2" fmla="*/ 0 h 1176568"/>
              <a:gd name="connsiteX3" fmla="*/ 2743358 w 2996931"/>
              <a:gd name="connsiteY3" fmla="*/ 0 h 1176568"/>
              <a:gd name="connsiteX4" fmla="*/ 2812514 w 2996931"/>
              <a:gd name="connsiteY4" fmla="*/ 0 h 1176568"/>
              <a:gd name="connsiteX5" fmla="*/ 2996931 w 2996931"/>
              <a:gd name="connsiteY5" fmla="*/ 0 h 1176568"/>
              <a:gd name="connsiteX6" fmla="*/ 2996931 w 2996931"/>
              <a:gd name="connsiteY6" fmla="*/ 1176568 h 1176568"/>
              <a:gd name="connsiteX7" fmla="*/ 2812514 w 2996931"/>
              <a:gd name="connsiteY7" fmla="*/ 1176568 h 1176568"/>
              <a:gd name="connsiteX8" fmla="*/ 2743358 w 2996931"/>
              <a:gd name="connsiteY8" fmla="*/ 1176568 h 1176568"/>
              <a:gd name="connsiteX9" fmla="*/ 2224230 w 2996931"/>
              <a:gd name="connsiteY9" fmla="*/ 1176568 h 1176568"/>
              <a:gd name="connsiteX10" fmla="*/ 2005690 w 2996931"/>
              <a:gd name="connsiteY10" fmla="*/ 1176568 h 1176568"/>
              <a:gd name="connsiteX11" fmla="*/ 588284 w 2996931"/>
              <a:gd name="connsiteY11" fmla="*/ 1176568 h 1176568"/>
              <a:gd name="connsiteX12" fmla="*/ 0 w 2996931"/>
              <a:gd name="connsiteY12" fmla="*/ 588284 h 1176568"/>
              <a:gd name="connsiteX13" fmla="*/ 588284 w 2996931"/>
              <a:gd name="connsiteY13" fmla="*/ 0 h 117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6931" h="1176568">
                <a:moveTo>
                  <a:pt x="588284" y="0"/>
                </a:moveTo>
                <a:lnTo>
                  <a:pt x="2005690" y="0"/>
                </a:lnTo>
                <a:lnTo>
                  <a:pt x="2224230" y="0"/>
                </a:lnTo>
                <a:lnTo>
                  <a:pt x="2743358" y="0"/>
                </a:lnTo>
                <a:lnTo>
                  <a:pt x="2812514" y="0"/>
                </a:lnTo>
                <a:lnTo>
                  <a:pt x="2996931" y="0"/>
                </a:lnTo>
                <a:lnTo>
                  <a:pt x="2996931" y="1176568"/>
                </a:lnTo>
                <a:lnTo>
                  <a:pt x="2812514" y="1176568"/>
                </a:lnTo>
                <a:lnTo>
                  <a:pt x="2743358" y="1176568"/>
                </a:lnTo>
                <a:lnTo>
                  <a:pt x="2224230" y="1176568"/>
                </a:lnTo>
                <a:lnTo>
                  <a:pt x="2005690" y="1176568"/>
                </a:lnTo>
                <a:lnTo>
                  <a:pt x="588284" y="1176568"/>
                </a:lnTo>
                <a:cubicBezTo>
                  <a:pt x="263384" y="1176568"/>
                  <a:pt x="0" y="913184"/>
                  <a:pt x="0" y="588284"/>
                </a:cubicBezTo>
                <a:cubicBezTo>
                  <a:pt x="0" y="263384"/>
                  <a:pt x="263384" y="0"/>
                  <a:pt x="588284" y="0"/>
                </a:cubicBezTo>
                <a:close/>
              </a:path>
            </a:pathLst>
          </a:custGeom>
          <a:gradFill>
            <a:gsLst>
              <a:gs pos="0">
                <a:schemeClr val="accent5"/>
              </a:gs>
              <a:gs pos="100000">
                <a:srgbClr val="D5E1E8"/>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F8BF5285-6DD2-DFBB-4248-1F841A20B44C}"/>
              </a:ext>
            </a:extLst>
          </p:cNvPr>
          <p:cNvSpPr/>
          <p:nvPr userDrawn="1"/>
        </p:nvSpPr>
        <p:spPr>
          <a:xfrm>
            <a:off x="6147069" y="627388"/>
            <a:ext cx="2996931" cy="1176568"/>
          </a:xfrm>
          <a:custGeom>
            <a:avLst/>
            <a:gdLst>
              <a:gd name="connsiteX0" fmla="*/ 588284 w 2996931"/>
              <a:gd name="connsiteY0" fmla="*/ 0 h 1176568"/>
              <a:gd name="connsiteX1" fmla="*/ 2005690 w 2996931"/>
              <a:gd name="connsiteY1" fmla="*/ 0 h 1176568"/>
              <a:gd name="connsiteX2" fmla="*/ 2224230 w 2996931"/>
              <a:gd name="connsiteY2" fmla="*/ 0 h 1176568"/>
              <a:gd name="connsiteX3" fmla="*/ 2743358 w 2996931"/>
              <a:gd name="connsiteY3" fmla="*/ 0 h 1176568"/>
              <a:gd name="connsiteX4" fmla="*/ 2812514 w 2996931"/>
              <a:gd name="connsiteY4" fmla="*/ 0 h 1176568"/>
              <a:gd name="connsiteX5" fmla="*/ 2996931 w 2996931"/>
              <a:gd name="connsiteY5" fmla="*/ 0 h 1176568"/>
              <a:gd name="connsiteX6" fmla="*/ 2996931 w 2996931"/>
              <a:gd name="connsiteY6" fmla="*/ 1176568 h 1176568"/>
              <a:gd name="connsiteX7" fmla="*/ 2812514 w 2996931"/>
              <a:gd name="connsiteY7" fmla="*/ 1176568 h 1176568"/>
              <a:gd name="connsiteX8" fmla="*/ 2743358 w 2996931"/>
              <a:gd name="connsiteY8" fmla="*/ 1176568 h 1176568"/>
              <a:gd name="connsiteX9" fmla="*/ 2224230 w 2996931"/>
              <a:gd name="connsiteY9" fmla="*/ 1176568 h 1176568"/>
              <a:gd name="connsiteX10" fmla="*/ 2005690 w 2996931"/>
              <a:gd name="connsiteY10" fmla="*/ 1176568 h 1176568"/>
              <a:gd name="connsiteX11" fmla="*/ 588284 w 2996931"/>
              <a:gd name="connsiteY11" fmla="*/ 1176568 h 1176568"/>
              <a:gd name="connsiteX12" fmla="*/ 0 w 2996931"/>
              <a:gd name="connsiteY12" fmla="*/ 588284 h 1176568"/>
              <a:gd name="connsiteX13" fmla="*/ 588284 w 2996931"/>
              <a:gd name="connsiteY13" fmla="*/ 0 h 117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6931" h="1176568">
                <a:moveTo>
                  <a:pt x="588284" y="0"/>
                </a:moveTo>
                <a:lnTo>
                  <a:pt x="2005690" y="0"/>
                </a:lnTo>
                <a:lnTo>
                  <a:pt x="2224230" y="0"/>
                </a:lnTo>
                <a:lnTo>
                  <a:pt x="2743358" y="0"/>
                </a:lnTo>
                <a:lnTo>
                  <a:pt x="2812514" y="0"/>
                </a:lnTo>
                <a:lnTo>
                  <a:pt x="2996931" y="0"/>
                </a:lnTo>
                <a:lnTo>
                  <a:pt x="2996931" y="1176568"/>
                </a:lnTo>
                <a:lnTo>
                  <a:pt x="2812514" y="1176568"/>
                </a:lnTo>
                <a:lnTo>
                  <a:pt x="2743358" y="1176568"/>
                </a:lnTo>
                <a:lnTo>
                  <a:pt x="2224230" y="1176568"/>
                </a:lnTo>
                <a:lnTo>
                  <a:pt x="2005690" y="1176568"/>
                </a:lnTo>
                <a:lnTo>
                  <a:pt x="588284" y="1176568"/>
                </a:lnTo>
                <a:cubicBezTo>
                  <a:pt x="263384" y="1176568"/>
                  <a:pt x="0" y="913184"/>
                  <a:pt x="0" y="588284"/>
                </a:cubicBezTo>
                <a:cubicBezTo>
                  <a:pt x="0" y="263384"/>
                  <a:pt x="263384" y="0"/>
                  <a:pt x="588284" y="0"/>
                </a:cubicBezTo>
                <a:close/>
              </a:path>
            </a:pathLst>
          </a:custGeom>
          <a:gradFill>
            <a:gsLst>
              <a:gs pos="0">
                <a:schemeClr val="accent5"/>
              </a:gs>
              <a:gs pos="100000">
                <a:srgbClr val="D5E1E8"/>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TextBox 7">
            <a:extLst>
              <a:ext uri="{FF2B5EF4-FFF2-40B4-BE49-F238E27FC236}">
                <a16:creationId xmlns:a16="http://schemas.microsoft.com/office/drawing/2014/main" id="{DB9B97B6-01A5-7A8E-2958-7B8E87A1B274}"/>
              </a:ext>
            </a:extLst>
          </p:cNvPr>
          <p:cNvSpPr txBox="1"/>
          <p:nvPr userDrawn="1"/>
        </p:nvSpPr>
        <p:spPr>
          <a:xfrm>
            <a:off x="1233628" y="292175"/>
            <a:ext cx="0" cy="0"/>
          </a:xfrm>
          <a:prstGeom prst="rect">
            <a:avLst/>
          </a:prstGeom>
          <a:noFill/>
        </p:spPr>
        <p:txBody>
          <a:bodyPr wrap="none" lIns="0" tIns="0" rIns="0" bIns="0" rtlCol="0">
            <a:noAutofit/>
          </a:bodyPr>
          <a:lstStyle/>
          <a:p>
            <a:pPr algn="l"/>
            <a:endParaRPr lang="en-CO" sz="1200">
              <a:latin typeface="Hanken Grotesk Light" pitchFamily="2" charset="77"/>
            </a:endParaRPr>
          </a:p>
        </p:txBody>
      </p:sp>
      <p:sp>
        <p:nvSpPr>
          <p:cNvPr id="2" name="TextBox 1">
            <a:extLst>
              <a:ext uri="{FF2B5EF4-FFF2-40B4-BE49-F238E27FC236}">
                <a16:creationId xmlns:a16="http://schemas.microsoft.com/office/drawing/2014/main" id="{0E5D58E8-323A-036C-6BA4-019047D24467}"/>
              </a:ext>
            </a:extLst>
          </p:cNvPr>
          <p:cNvSpPr txBox="1"/>
          <p:nvPr userDrawn="1"/>
        </p:nvSpPr>
        <p:spPr>
          <a:xfrm>
            <a:off x="1233628" y="292175"/>
            <a:ext cx="0" cy="0"/>
          </a:xfrm>
          <a:prstGeom prst="rect">
            <a:avLst/>
          </a:prstGeom>
          <a:noFill/>
        </p:spPr>
        <p:txBody>
          <a:bodyPr wrap="none" lIns="0" tIns="0" rIns="0" bIns="0" rtlCol="0">
            <a:noAutofit/>
          </a:bodyPr>
          <a:lstStyle/>
          <a:p>
            <a:pPr algn="l"/>
            <a:endParaRPr lang="en-CO" sz="1200">
              <a:latin typeface="Hanken Grotesk Light" pitchFamily="2" charset="77"/>
            </a:endParaRPr>
          </a:p>
        </p:txBody>
      </p:sp>
      <p:sp>
        <p:nvSpPr>
          <p:cNvPr id="3" name="Text Placeholder 10">
            <a:extLst>
              <a:ext uri="{FF2B5EF4-FFF2-40B4-BE49-F238E27FC236}">
                <a16:creationId xmlns:a16="http://schemas.microsoft.com/office/drawing/2014/main" id="{0C5F0DAC-A69C-5ADF-BDDE-9275D2850099}"/>
              </a:ext>
            </a:extLst>
          </p:cNvPr>
          <p:cNvSpPr>
            <a:spLocks noGrp="1"/>
          </p:cNvSpPr>
          <p:nvPr>
            <p:ph type="body" sz="quarter" idx="13" hasCustomPrompt="1"/>
          </p:nvPr>
        </p:nvSpPr>
        <p:spPr>
          <a:xfrm>
            <a:off x="395288" y="596703"/>
            <a:ext cx="3743574" cy="231728"/>
          </a:xfrm>
        </p:spPr>
        <p:txBody>
          <a:bodyPr>
            <a:noAutofit/>
          </a:bodyPr>
          <a:lstStyle>
            <a:lvl1pPr>
              <a:defRPr sz="1000" b="1" cap="all" spc="150" baseline="0">
                <a:solidFill>
                  <a:schemeClr val="accent1"/>
                </a:solidFill>
              </a:defRPr>
            </a:lvl1pPr>
          </a:lstStyle>
          <a:p>
            <a:pPr lvl="0"/>
            <a:r>
              <a:rPr lang="en-US" dirty="0"/>
              <a:t>SECTION TITLE</a:t>
            </a:r>
          </a:p>
        </p:txBody>
      </p:sp>
      <p:sp>
        <p:nvSpPr>
          <p:cNvPr id="4" name="Text Placeholder 12">
            <a:extLst>
              <a:ext uri="{FF2B5EF4-FFF2-40B4-BE49-F238E27FC236}">
                <a16:creationId xmlns:a16="http://schemas.microsoft.com/office/drawing/2014/main" id="{A9A3956F-B306-9F9C-7568-818403B3B533}"/>
              </a:ext>
            </a:extLst>
          </p:cNvPr>
          <p:cNvSpPr>
            <a:spLocks noGrp="1"/>
          </p:cNvSpPr>
          <p:nvPr>
            <p:ph type="body" sz="quarter" idx="14" hasCustomPrompt="1"/>
          </p:nvPr>
        </p:nvSpPr>
        <p:spPr>
          <a:xfrm>
            <a:off x="395288" y="1602274"/>
            <a:ext cx="3743575" cy="303439"/>
          </a:xfrm>
        </p:spPr>
        <p:txBody>
          <a:bodyPr>
            <a:noAutofit/>
          </a:bodyPr>
          <a:lstStyle>
            <a:lvl1pPr>
              <a:defRPr sz="1400" b="0" i="0">
                <a:solidFill>
                  <a:schemeClr val="accent4"/>
                </a:solidFill>
                <a:latin typeface="+mj-lt"/>
                <a:ea typeface="Roboto Medium" panose="02000000000000000000" pitchFamily="2" charset="0"/>
                <a:cs typeface="Roboto Medium" panose="02000000000000000000" pitchFamily="2" charset="0"/>
              </a:defRPr>
            </a:lvl1pPr>
          </a:lstStyle>
          <a:p>
            <a:pPr lvl="0"/>
            <a:r>
              <a:rPr lang="en-US" dirty="0"/>
              <a:t>Click to add subtitle</a:t>
            </a:r>
          </a:p>
        </p:txBody>
      </p:sp>
      <p:sp>
        <p:nvSpPr>
          <p:cNvPr id="5" name="Text Placeholder 14">
            <a:extLst>
              <a:ext uri="{FF2B5EF4-FFF2-40B4-BE49-F238E27FC236}">
                <a16:creationId xmlns:a16="http://schemas.microsoft.com/office/drawing/2014/main" id="{15F5BA09-825B-350A-9788-4662C872697B}"/>
              </a:ext>
            </a:extLst>
          </p:cNvPr>
          <p:cNvSpPr>
            <a:spLocks noGrp="1"/>
          </p:cNvSpPr>
          <p:nvPr>
            <p:ph type="body" sz="quarter" idx="15" hasCustomPrompt="1"/>
          </p:nvPr>
        </p:nvSpPr>
        <p:spPr>
          <a:xfrm>
            <a:off x="395289" y="828431"/>
            <a:ext cx="3743576" cy="746369"/>
          </a:xfrm>
        </p:spPr>
        <p:txBody>
          <a:bodyPr anchor="b">
            <a:noAutofit/>
          </a:bodyPr>
          <a:lstStyle>
            <a:lvl1pPr>
              <a:lnSpc>
                <a:spcPct val="100000"/>
              </a:lnSpc>
              <a:spcBef>
                <a:spcPts val="600"/>
              </a:spcBef>
              <a:defRPr sz="2000" b="0" i="0">
                <a:solidFill>
                  <a:srgbClr val="0B1228"/>
                </a:solidFill>
                <a:latin typeface="+mj-lt"/>
                <a:ea typeface="Roboto Medium" panose="02000000000000000000" pitchFamily="2" charset="0"/>
                <a:cs typeface="Roboto Medium" panose="02000000000000000000" pitchFamily="2" charset="0"/>
              </a:defRPr>
            </a:lvl1pPr>
          </a:lstStyle>
          <a:p>
            <a:pPr lvl="0"/>
            <a:r>
              <a:rPr lang="en-US" dirty="0"/>
              <a:t>Click to add slide title</a:t>
            </a:r>
          </a:p>
        </p:txBody>
      </p:sp>
      <p:sp>
        <p:nvSpPr>
          <p:cNvPr id="6" name="Content Placeholder 14">
            <a:extLst>
              <a:ext uri="{FF2B5EF4-FFF2-40B4-BE49-F238E27FC236}">
                <a16:creationId xmlns:a16="http://schemas.microsoft.com/office/drawing/2014/main" id="{B6598455-6413-BFE1-8977-21A4864750FF}"/>
              </a:ext>
            </a:extLst>
          </p:cNvPr>
          <p:cNvSpPr>
            <a:spLocks noGrp="1"/>
          </p:cNvSpPr>
          <p:nvPr>
            <p:ph sz="quarter" idx="18" hasCustomPrompt="1"/>
          </p:nvPr>
        </p:nvSpPr>
        <p:spPr>
          <a:xfrm>
            <a:off x="395288" y="2072640"/>
            <a:ext cx="3743575" cy="2369185"/>
          </a:xfrm>
        </p:spPr>
        <p:txBody>
          <a:bodyPr>
            <a:noAutofit/>
          </a:bodyPr>
          <a:lstStyle>
            <a:lvl3pPr>
              <a:defRPr sz="700"/>
            </a:lvl3pPr>
            <a:lvl4pPr>
              <a:defRPr sz="700"/>
            </a:lvl4pPr>
            <a:lvl5pPr>
              <a:defRPr sz="7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Oval 12">
            <a:extLst>
              <a:ext uri="{FF2B5EF4-FFF2-40B4-BE49-F238E27FC236}">
                <a16:creationId xmlns:a16="http://schemas.microsoft.com/office/drawing/2014/main" id="{C5F384F5-8BCB-C5EA-5909-486C4E9517E2}"/>
              </a:ext>
            </a:extLst>
          </p:cNvPr>
          <p:cNvSpPr/>
          <p:nvPr userDrawn="1"/>
        </p:nvSpPr>
        <p:spPr>
          <a:xfrm>
            <a:off x="4804721" y="627388"/>
            <a:ext cx="1176568" cy="11765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Oval 8">
            <a:extLst>
              <a:ext uri="{FF2B5EF4-FFF2-40B4-BE49-F238E27FC236}">
                <a16:creationId xmlns:a16="http://schemas.microsoft.com/office/drawing/2014/main" id="{CFDE3268-2C62-3B5D-F9EB-7026DAFF0D88}"/>
              </a:ext>
            </a:extLst>
          </p:cNvPr>
          <p:cNvSpPr/>
          <p:nvPr userDrawn="1"/>
        </p:nvSpPr>
        <p:spPr>
          <a:xfrm>
            <a:off x="4804720" y="1946323"/>
            <a:ext cx="1176568" cy="11765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Oval 10">
            <a:extLst>
              <a:ext uri="{FF2B5EF4-FFF2-40B4-BE49-F238E27FC236}">
                <a16:creationId xmlns:a16="http://schemas.microsoft.com/office/drawing/2014/main" id="{88D4BC1E-A6F5-087C-4FCC-D148A0ADCDC9}"/>
              </a:ext>
            </a:extLst>
          </p:cNvPr>
          <p:cNvSpPr/>
          <p:nvPr userDrawn="1"/>
        </p:nvSpPr>
        <p:spPr>
          <a:xfrm>
            <a:off x="4804720" y="3265257"/>
            <a:ext cx="1176568" cy="11765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Text Placeholder 19">
            <a:extLst>
              <a:ext uri="{FF2B5EF4-FFF2-40B4-BE49-F238E27FC236}">
                <a16:creationId xmlns:a16="http://schemas.microsoft.com/office/drawing/2014/main" id="{C98D680B-7BBD-F0DB-D1E2-554C8F8BB64C}"/>
              </a:ext>
            </a:extLst>
          </p:cNvPr>
          <p:cNvSpPr>
            <a:spLocks noGrp="1"/>
          </p:cNvSpPr>
          <p:nvPr>
            <p:ph type="body" sz="quarter" idx="19" hasCustomPrompt="1"/>
          </p:nvPr>
        </p:nvSpPr>
        <p:spPr>
          <a:xfrm>
            <a:off x="4908816" y="905969"/>
            <a:ext cx="968375" cy="622300"/>
          </a:xfrm>
        </p:spPr>
        <p:txBody>
          <a:bodyPr anchor="ctr">
            <a:noAutofit/>
          </a:bodyPr>
          <a:lstStyle>
            <a:lvl1pPr algn="ctr">
              <a:defRPr sz="2000" b="0" i="0">
                <a:solidFill>
                  <a:schemeClr val="bg1"/>
                </a:solidFill>
                <a:latin typeface="Roboto Lt" panose="02000000000000000000" pitchFamily="2" charset="0"/>
                <a:ea typeface="Roboto Lt" panose="02000000000000000000" pitchFamily="2" charset="0"/>
              </a:defRPr>
            </a:lvl1pPr>
          </a:lstStyle>
          <a:p>
            <a:pPr lvl="0"/>
            <a:r>
              <a:rPr lang="en-US" dirty="0"/>
              <a:t>STAT</a:t>
            </a:r>
          </a:p>
        </p:txBody>
      </p:sp>
      <p:sp>
        <p:nvSpPr>
          <p:cNvPr id="22" name="Text Placeholder 19">
            <a:extLst>
              <a:ext uri="{FF2B5EF4-FFF2-40B4-BE49-F238E27FC236}">
                <a16:creationId xmlns:a16="http://schemas.microsoft.com/office/drawing/2014/main" id="{B5D7E1A4-FDF1-7A34-C465-9C60BAB360C9}"/>
              </a:ext>
            </a:extLst>
          </p:cNvPr>
          <p:cNvSpPr>
            <a:spLocks noGrp="1"/>
          </p:cNvSpPr>
          <p:nvPr>
            <p:ph type="body" sz="quarter" idx="20" hasCustomPrompt="1"/>
          </p:nvPr>
        </p:nvSpPr>
        <p:spPr>
          <a:xfrm>
            <a:off x="4908816" y="2250675"/>
            <a:ext cx="968375" cy="622300"/>
          </a:xfrm>
        </p:spPr>
        <p:txBody>
          <a:bodyPr anchor="ctr">
            <a:noAutofit/>
          </a:bodyPr>
          <a:lstStyle>
            <a:lvl1pPr algn="ctr">
              <a:defRPr sz="2000" b="0" i="0">
                <a:solidFill>
                  <a:schemeClr val="bg1"/>
                </a:solidFill>
                <a:latin typeface="Roboto Lt" panose="02000000000000000000" pitchFamily="2" charset="0"/>
                <a:ea typeface="Roboto Lt" panose="02000000000000000000" pitchFamily="2" charset="0"/>
              </a:defRPr>
            </a:lvl1pPr>
          </a:lstStyle>
          <a:p>
            <a:pPr lvl="0"/>
            <a:r>
              <a:rPr lang="en-US"/>
              <a:t>STAT</a:t>
            </a:r>
          </a:p>
        </p:txBody>
      </p:sp>
      <p:sp>
        <p:nvSpPr>
          <p:cNvPr id="23" name="Text Placeholder 19">
            <a:extLst>
              <a:ext uri="{FF2B5EF4-FFF2-40B4-BE49-F238E27FC236}">
                <a16:creationId xmlns:a16="http://schemas.microsoft.com/office/drawing/2014/main" id="{3641CADB-7FEC-CA52-29F2-0EC8A4B8FFDA}"/>
              </a:ext>
            </a:extLst>
          </p:cNvPr>
          <p:cNvSpPr>
            <a:spLocks noGrp="1"/>
          </p:cNvSpPr>
          <p:nvPr>
            <p:ph type="body" sz="quarter" idx="21" hasCustomPrompt="1"/>
          </p:nvPr>
        </p:nvSpPr>
        <p:spPr>
          <a:xfrm>
            <a:off x="4908816" y="3556960"/>
            <a:ext cx="968375" cy="622300"/>
          </a:xfrm>
        </p:spPr>
        <p:txBody>
          <a:bodyPr anchor="ctr">
            <a:noAutofit/>
          </a:bodyPr>
          <a:lstStyle>
            <a:lvl1pPr algn="ctr">
              <a:defRPr sz="2000" b="0" i="0">
                <a:solidFill>
                  <a:schemeClr val="bg1"/>
                </a:solidFill>
                <a:latin typeface="Roboto Lt" panose="02000000000000000000" pitchFamily="2" charset="0"/>
                <a:ea typeface="Roboto Lt" panose="02000000000000000000" pitchFamily="2" charset="0"/>
              </a:defRPr>
            </a:lvl1pPr>
          </a:lstStyle>
          <a:p>
            <a:pPr lvl="0"/>
            <a:r>
              <a:rPr lang="en-US"/>
              <a:t>STAT</a:t>
            </a:r>
          </a:p>
        </p:txBody>
      </p:sp>
      <p:sp>
        <p:nvSpPr>
          <p:cNvPr id="25" name="Text Placeholder 24">
            <a:extLst>
              <a:ext uri="{FF2B5EF4-FFF2-40B4-BE49-F238E27FC236}">
                <a16:creationId xmlns:a16="http://schemas.microsoft.com/office/drawing/2014/main" id="{F4CA6F36-5FF1-74F1-E82F-C5F9C099891D}"/>
              </a:ext>
            </a:extLst>
          </p:cNvPr>
          <p:cNvSpPr>
            <a:spLocks noGrp="1"/>
          </p:cNvSpPr>
          <p:nvPr>
            <p:ph type="body" sz="quarter" idx="22" hasCustomPrompt="1"/>
          </p:nvPr>
        </p:nvSpPr>
        <p:spPr>
          <a:xfrm>
            <a:off x="6526871" y="765615"/>
            <a:ext cx="2317451" cy="900113"/>
          </a:xfrm>
        </p:spPr>
        <p:txBody>
          <a:bodyPr anchor="ctr">
            <a:noAutofit/>
          </a:bodyPr>
          <a:lstStyle>
            <a:lvl1pPr>
              <a:defRPr>
                <a:solidFill>
                  <a:schemeClr val="tx1"/>
                </a:solidFill>
              </a:defRPr>
            </a:lvl1pPr>
          </a:lstStyle>
          <a:p>
            <a:pPr lvl="0"/>
            <a:r>
              <a:rPr lang="en-US" dirty="0"/>
              <a:t>Click to add text</a:t>
            </a:r>
          </a:p>
        </p:txBody>
      </p:sp>
      <p:sp>
        <p:nvSpPr>
          <p:cNvPr id="26" name="Text Placeholder 24">
            <a:extLst>
              <a:ext uri="{FF2B5EF4-FFF2-40B4-BE49-F238E27FC236}">
                <a16:creationId xmlns:a16="http://schemas.microsoft.com/office/drawing/2014/main" id="{0C165BF8-CBE8-07C9-22D6-48C2B9F59977}"/>
              </a:ext>
            </a:extLst>
          </p:cNvPr>
          <p:cNvSpPr>
            <a:spLocks noGrp="1"/>
          </p:cNvSpPr>
          <p:nvPr>
            <p:ph type="body" sz="quarter" idx="23" hasCustomPrompt="1"/>
          </p:nvPr>
        </p:nvSpPr>
        <p:spPr>
          <a:xfrm>
            <a:off x="6526871" y="2094953"/>
            <a:ext cx="2317451" cy="900113"/>
          </a:xfrm>
        </p:spPr>
        <p:txBody>
          <a:bodyPr anchor="ctr">
            <a:noAutofit/>
          </a:bodyPr>
          <a:lstStyle>
            <a:lvl1pPr>
              <a:defRPr>
                <a:solidFill>
                  <a:schemeClr val="tx1"/>
                </a:solidFill>
              </a:defRPr>
            </a:lvl1pPr>
          </a:lstStyle>
          <a:p>
            <a:pPr lvl="0"/>
            <a:r>
              <a:rPr lang="en-US" dirty="0"/>
              <a:t>Click to add text</a:t>
            </a:r>
          </a:p>
        </p:txBody>
      </p:sp>
      <p:sp>
        <p:nvSpPr>
          <p:cNvPr id="27" name="Text Placeholder 24">
            <a:extLst>
              <a:ext uri="{FF2B5EF4-FFF2-40B4-BE49-F238E27FC236}">
                <a16:creationId xmlns:a16="http://schemas.microsoft.com/office/drawing/2014/main" id="{497C3E62-B738-F1B9-79D7-40888618A2DC}"/>
              </a:ext>
            </a:extLst>
          </p:cNvPr>
          <p:cNvSpPr>
            <a:spLocks noGrp="1"/>
          </p:cNvSpPr>
          <p:nvPr>
            <p:ph type="body" sz="quarter" idx="24" hasCustomPrompt="1"/>
          </p:nvPr>
        </p:nvSpPr>
        <p:spPr>
          <a:xfrm>
            <a:off x="6526871" y="3408923"/>
            <a:ext cx="2317451" cy="900113"/>
          </a:xfrm>
        </p:spPr>
        <p:txBody>
          <a:bodyPr anchor="ctr">
            <a:noAutofit/>
          </a:bodyPr>
          <a:lstStyle>
            <a:lvl1pPr>
              <a:defRPr>
                <a:solidFill>
                  <a:schemeClr val="tx1"/>
                </a:solidFill>
              </a:defRPr>
            </a:lvl1pPr>
          </a:lstStyle>
          <a:p>
            <a:pPr lvl="0"/>
            <a:r>
              <a:rPr lang="en-US" dirty="0"/>
              <a:t>Click to add text</a:t>
            </a:r>
          </a:p>
        </p:txBody>
      </p:sp>
    </p:spTree>
    <p:extLst>
      <p:ext uri="{BB962C8B-B14F-4D97-AF65-F5344CB8AC3E}">
        <p14:creationId xmlns:p14="http://schemas.microsoft.com/office/powerpoint/2010/main" val="2301932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5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0] Thank You">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3">
            <a:extLst>
              <a:ext uri="{FF2B5EF4-FFF2-40B4-BE49-F238E27FC236}">
                <a16:creationId xmlns:a16="http://schemas.microsoft.com/office/drawing/2014/main" id="{58EEB288-4502-7B45-A952-77A9601DF89D}"/>
              </a:ext>
            </a:extLst>
          </p:cNvPr>
          <p:cNvSpPr>
            <a:spLocks noGrp="1"/>
          </p:cNvSpPr>
          <p:nvPr>
            <p:ph type="title" hasCustomPrompt="1"/>
          </p:nvPr>
        </p:nvSpPr>
        <p:spPr>
          <a:xfrm>
            <a:off x="395288" y="2075782"/>
            <a:ext cx="2902193" cy="991935"/>
          </a:xfrm>
          <a:prstGeom prst="rect">
            <a:avLst/>
          </a:prstGeom>
        </p:spPr>
        <p:txBody>
          <a:bodyPr wrap="square" lIns="0" tIns="0" bIns="0" anchor="ctr" anchorCtr="0">
            <a:noAutofit/>
          </a:bodyPr>
          <a:lstStyle>
            <a:lvl1pPr>
              <a:defRPr sz="4000" b="0" i="0">
                <a:solidFill>
                  <a:srgbClr val="0B1228"/>
                </a:solidFill>
                <a:latin typeface="+mj-lt"/>
                <a:ea typeface="Roboto Medium" panose="02000000000000000000" pitchFamily="2" charset="0"/>
                <a:cs typeface="Roboto Medium" panose="02000000000000000000" pitchFamily="2" charset="0"/>
              </a:defRPr>
            </a:lvl1pPr>
          </a:lstStyle>
          <a:p>
            <a:r>
              <a:rPr lang="en-US" dirty="0"/>
              <a:t>Thank you</a:t>
            </a:r>
          </a:p>
        </p:txBody>
      </p:sp>
      <p:sp>
        <p:nvSpPr>
          <p:cNvPr id="6" name="Text Placeholder 11">
            <a:extLst>
              <a:ext uri="{FF2B5EF4-FFF2-40B4-BE49-F238E27FC236}">
                <a16:creationId xmlns:a16="http://schemas.microsoft.com/office/drawing/2014/main" id="{048B4211-9CC3-624D-57E4-291EEAA8FBE5}"/>
              </a:ext>
            </a:extLst>
          </p:cNvPr>
          <p:cNvSpPr>
            <a:spLocks noGrp="1"/>
          </p:cNvSpPr>
          <p:nvPr>
            <p:ph type="body" sz="quarter" idx="11" hasCustomPrompt="1"/>
          </p:nvPr>
        </p:nvSpPr>
        <p:spPr>
          <a:xfrm>
            <a:off x="5470762" y="1874061"/>
            <a:ext cx="2902193" cy="166476"/>
          </a:xfrm>
        </p:spPr>
        <p:txBody>
          <a:bodyPr wrap="square" lIns="0" tIns="0" rIns="0" bIns="0" anchor="b" anchorCtr="0">
            <a:noAutofit/>
          </a:bodyPr>
          <a:lstStyle>
            <a:lvl1pPr marL="0" indent="0" algn="l">
              <a:buNone/>
              <a:defRPr sz="1200" b="0" i="0">
                <a:solidFill>
                  <a:schemeClr val="tx1"/>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US">
                <a:effectLst/>
              </a:rPr>
              <a:t>FirstName </a:t>
            </a:r>
            <a:r>
              <a:rPr lang="en-US" err="1">
                <a:effectLst/>
              </a:rPr>
              <a:t>LastName</a:t>
            </a:r>
            <a:endParaRPr lang="en-US" baseline="0"/>
          </a:p>
        </p:txBody>
      </p:sp>
      <p:sp>
        <p:nvSpPr>
          <p:cNvPr id="7" name="Text Placeholder 11">
            <a:extLst>
              <a:ext uri="{FF2B5EF4-FFF2-40B4-BE49-F238E27FC236}">
                <a16:creationId xmlns:a16="http://schemas.microsoft.com/office/drawing/2014/main" id="{D8292D32-B5FB-9F53-A923-E8346C0DD543}"/>
              </a:ext>
            </a:extLst>
          </p:cNvPr>
          <p:cNvSpPr>
            <a:spLocks noGrp="1"/>
          </p:cNvSpPr>
          <p:nvPr>
            <p:ph type="body" sz="quarter" idx="12" hasCustomPrompt="1"/>
          </p:nvPr>
        </p:nvSpPr>
        <p:spPr>
          <a:xfrm>
            <a:off x="5470762" y="2082833"/>
            <a:ext cx="2902193" cy="166476"/>
          </a:xfrm>
        </p:spPr>
        <p:txBody>
          <a:bodyPr wrap="square" lIns="0" tIns="0" rIns="0" bIns="0">
            <a:noAutofit/>
          </a:bodyPr>
          <a:lstStyle>
            <a:lvl1pPr marL="0" indent="0" algn="l">
              <a:buNone/>
              <a:defRPr sz="900" b="1" i="0" spc="0" baseline="0">
                <a:solidFill>
                  <a:srgbClr val="0B1228"/>
                </a:solidFill>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err="1">
                <a:effectLst/>
              </a:rPr>
              <a:t>first.lastname@genesys.com</a:t>
            </a:r>
            <a:endParaRPr lang="en-US"/>
          </a:p>
        </p:txBody>
      </p:sp>
      <p:sp>
        <p:nvSpPr>
          <p:cNvPr id="8" name="Text Placeholder 11">
            <a:extLst>
              <a:ext uri="{FF2B5EF4-FFF2-40B4-BE49-F238E27FC236}">
                <a16:creationId xmlns:a16="http://schemas.microsoft.com/office/drawing/2014/main" id="{02AF0C6F-E0A1-5B5F-088F-7D68BF8466A3}"/>
              </a:ext>
            </a:extLst>
          </p:cNvPr>
          <p:cNvSpPr>
            <a:spLocks noGrp="1"/>
          </p:cNvSpPr>
          <p:nvPr>
            <p:ph type="body" sz="quarter" idx="13" hasCustomPrompt="1"/>
          </p:nvPr>
        </p:nvSpPr>
        <p:spPr>
          <a:xfrm>
            <a:off x="5470762" y="2883246"/>
            <a:ext cx="2902193" cy="166476"/>
          </a:xfrm>
        </p:spPr>
        <p:txBody>
          <a:bodyPr wrap="square" lIns="0" tIns="0" rIns="0" bIns="0" anchor="b" anchorCtr="0">
            <a:noAutofit/>
          </a:bodyPr>
          <a:lstStyle>
            <a:lvl1pPr marL="0" indent="0" algn="l">
              <a:buNone/>
              <a:defRPr sz="1200" b="0" i="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stStyle>
          <a:p>
            <a:r>
              <a:rPr lang="en-US">
                <a:effectLst/>
              </a:rPr>
              <a:t>FirstName </a:t>
            </a:r>
            <a:r>
              <a:rPr lang="en-US" err="1">
                <a:effectLst/>
              </a:rPr>
              <a:t>LastName</a:t>
            </a:r>
            <a:endParaRPr lang="en-US" baseline="0"/>
          </a:p>
        </p:txBody>
      </p:sp>
      <p:sp>
        <p:nvSpPr>
          <p:cNvPr id="9" name="Text Placeholder 11">
            <a:extLst>
              <a:ext uri="{FF2B5EF4-FFF2-40B4-BE49-F238E27FC236}">
                <a16:creationId xmlns:a16="http://schemas.microsoft.com/office/drawing/2014/main" id="{6B51050C-7740-D9A7-4B7A-333D8BA5B93D}"/>
              </a:ext>
            </a:extLst>
          </p:cNvPr>
          <p:cNvSpPr>
            <a:spLocks noGrp="1"/>
          </p:cNvSpPr>
          <p:nvPr>
            <p:ph type="body" sz="quarter" idx="14" hasCustomPrompt="1"/>
          </p:nvPr>
        </p:nvSpPr>
        <p:spPr>
          <a:xfrm>
            <a:off x="5470762" y="3092018"/>
            <a:ext cx="2902193" cy="166476"/>
          </a:xfrm>
        </p:spPr>
        <p:txBody>
          <a:bodyPr wrap="square" lIns="0" tIns="0" rIns="0" bIns="0">
            <a:noAutofit/>
          </a:bodyPr>
          <a:lstStyle>
            <a:lvl1pPr marL="0" indent="0" algn="l">
              <a:buNone/>
              <a:defRPr sz="900" b="1" i="0" spc="0" baseline="0">
                <a:solidFill>
                  <a:srgbClr val="0B1228"/>
                </a:solidFill>
                <a:latin typeface="Roboto Black" panose="02000000000000000000" pitchFamily="2" charset="0"/>
                <a:ea typeface="Roboto Black" panose="02000000000000000000" pitchFamily="2" charset="0"/>
                <a:cs typeface="Roboto Black" panose="02000000000000000000" pitchFamily="2" charset="0"/>
              </a:defRPr>
            </a:lvl1pPr>
          </a:lstStyle>
          <a:p>
            <a:pPr lvl="0"/>
            <a:r>
              <a:rPr lang="en-US" err="1">
                <a:effectLst/>
              </a:rPr>
              <a:t>first.lastname@genesys.com</a:t>
            </a:r>
            <a:endParaRPr lang="en-US"/>
          </a:p>
        </p:txBody>
      </p:sp>
    </p:spTree>
    <p:extLst>
      <p:ext uri="{BB962C8B-B14F-4D97-AF65-F5344CB8AC3E}">
        <p14:creationId xmlns:p14="http://schemas.microsoft.com/office/powerpoint/2010/main" val="204693830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2] Callout - Glass">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6E823F4B-98F2-4E04-6B3E-22B132F81662}"/>
              </a:ext>
            </a:extLst>
          </p:cNvPr>
          <p:cNvSpPr>
            <a:spLocks noGrp="1"/>
          </p:cNvSpPr>
          <p:nvPr>
            <p:ph type="body" sz="quarter" idx="16" hasCustomPrompt="1"/>
          </p:nvPr>
        </p:nvSpPr>
        <p:spPr>
          <a:xfrm>
            <a:off x="2000925" y="1470346"/>
            <a:ext cx="5142149" cy="825500"/>
          </a:xfrm>
        </p:spPr>
        <p:txBody>
          <a:bodyPr anchor="b">
            <a:noAutofit/>
          </a:bodyPr>
          <a:lstStyle>
            <a:lvl1pPr algn="ctr">
              <a:defRPr sz="3000" b="1" spc="200" baseline="0">
                <a:solidFill>
                  <a:schemeClr val="accent1"/>
                </a:solidFill>
              </a:defRPr>
            </a:lvl1pPr>
          </a:lstStyle>
          <a:p>
            <a:pPr lvl="0"/>
            <a:r>
              <a:rPr lang="en-US"/>
              <a:t>CALLOUT</a:t>
            </a:r>
          </a:p>
        </p:txBody>
      </p:sp>
      <p:sp>
        <p:nvSpPr>
          <p:cNvPr id="4" name="Text Placeholder 12">
            <a:extLst>
              <a:ext uri="{FF2B5EF4-FFF2-40B4-BE49-F238E27FC236}">
                <a16:creationId xmlns:a16="http://schemas.microsoft.com/office/drawing/2014/main" id="{1A9CA57E-20F9-A7D3-9FE5-2339EA686C3B}"/>
              </a:ext>
            </a:extLst>
          </p:cNvPr>
          <p:cNvSpPr>
            <a:spLocks noGrp="1"/>
          </p:cNvSpPr>
          <p:nvPr>
            <p:ph type="body" sz="quarter" idx="17" hasCustomPrompt="1"/>
          </p:nvPr>
        </p:nvSpPr>
        <p:spPr>
          <a:xfrm>
            <a:off x="2000925" y="2295846"/>
            <a:ext cx="5142149" cy="1312162"/>
          </a:xfrm>
        </p:spPr>
        <p:txBody>
          <a:bodyPr>
            <a:noAutofit/>
          </a:bodyPr>
          <a:lstStyle>
            <a:lvl1pPr algn="ctr">
              <a:defRPr sz="1800" b="0" i="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stStyle>
          <a:p>
            <a:pPr lvl="0"/>
            <a:r>
              <a:rPr lang="en-US"/>
              <a:t>Use this layout when featuring a large callout or relevant statistic that needs additional emphasis.</a:t>
            </a:r>
          </a:p>
        </p:txBody>
      </p:sp>
    </p:spTree>
    <p:extLst>
      <p:ext uri="{BB962C8B-B14F-4D97-AF65-F5344CB8AC3E}">
        <p14:creationId xmlns:p14="http://schemas.microsoft.com/office/powerpoint/2010/main" val="344194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3] Quote - Harmonized Shap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EC212D-88AC-1D67-91D1-0ADFE3702484}"/>
              </a:ext>
            </a:extLst>
          </p:cNvPr>
          <p:cNvSpPr>
            <a:spLocks noGrp="1"/>
          </p:cNvSpPr>
          <p:nvPr>
            <p:ph type="body" sz="quarter" idx="20" hasCustomPrompt="1"/>
          </p:nvPr>
        </p:nvSpPr>
        <p:spPr>
          <a:xfrm>
            <a:off x="945265" y="1443793"/>
            <a:ext cx="5156130" cy="2011506"/>
          </a:xfrm>
        </p:spPr>
        <p:txBody>
          <a:bodyPr anchor="t">
            <a:noAutofit/>
          </a:bodyPr>
          <a:lstStyle>
            <a:lvl1pPr marL="0" indent="0">
              <a:buFontTx/>
              <a:buNone/>
              <a:defRPr sz="1600" b="0" i="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174625" indent="0">
              <a:buFontTx/>
              <a:buNone/>
              <a:defRPr>
                <a:solidFill>
                  <a:schemeClr val="bg1"/>
                </a:solidFill>
              </a:defRPr>
            </a:lvl2pPr>
            <a:lvl3pPr marL="342900" indent="0">
              <a:buFontTx/>
              <a:buNone/>
              <a:defRPr>
                <a:solidFill>
                  <a:schemeClr val="bg1"/>
                </a:solidFill>
              </a:defRPr>
            </a:lvl3pPr>
            <a:lvl4pPr marL="511175" indent="0">
              <a:buFontTx/>
              <a:buNone/>
              <a:defRPr>
                <a:solidFill>
                  <a:schemeClr val="bg1"/>
                </a:solidFill>
              </a:defRPr>
            </a:lvl4pPr>
            <a:lvl5pPr marL="693738" indent="0">
              <a:buFontTx/>
              <a:buNone/>
              <a:defRPr>
                <a:solidFill>
                  <a:schemeClr val="bg1"/>
                </a:solidFill>
              </a:defRPr>
            </a:lvl5pPr>
          </a:lstStyle>
          <a:p>
            <a:pPr lvl="0"/>
            <a:r>
              <a:rPr lang="en-US"/>
              <a:t>Click to add text</a:t>
            </a:r>
          </a:p>
        </p:txBody>
      </p:sp>
      <p:sp>
        <p:nvSpPr>
          <p:cNvPr id="7" name="Text Placeholder 6">
            <a:extLst>
              <a:ext uri="{FF2B5EF4-FFF2-40B4-BE49-F238E27FC236}">
                <a16:creationId xmlns:a16="http://schemas.microsoft.com/office/drawing/2014/main" id="{13BBCC4F-F804-C3CD-8DD0-B0916456584F}"/>
              </a:ext>
            </a:extLst>
          </p:cNvPr>
          <p:cNvSpPr>
            <a:spLocks noGrp="1"/>
          </p:cNvSpPr>
          <p:nvPr>
            <p:ph type="body" sz="quarter" idx="21" hasCustomPrompt="1"/>
          </p:nvPr>
        </p:nvSpPr>
        <p:spPr>
          <a:xfrm>
            <a:off x="944563" y="3547202"/>
            <a:ext cx="1612900" cy="227012"/>
          </a:xfrm>
        </p:spPr>
        <p:txBody>
          <a:bodyPr/>
          <a:lstStyle>
            <a:lvl1pPr>
              <a:defRPr>
                <a:solidFill>
                  <a:srgbClr val="0B1228"/>
                </a:solidFill>
              </a:defRPr>
            </a:lvl1pPr>
          </a:lstStyle>
          <a:p>
            <a:pPr lvl="0"/>
            <a:r>
              <a:rPr lang="en-US">
                <a:effectLst/>
              </a:rPr>
              <a:t>—Attribution</a:t>
            </a:r>
            <a:endParaRPr lang="en-US"/>
          </a:p>
        </p:txBody>
      </p:sp>
      <p:sp>
        <p:nvSpPr>
          <p:cNvPr id="11" name="Picture Placeholder 10">
            <a:extLst>
              <a:ext uri="{FF2B5EF4-FFF2-40B4-BE49-F238E27FC236}">
                <a16:creationId xmlns:a16="http://schemas.microsoft.com/office/drawing/2014/main" id="{3E72864E-658B-0FA6-BFB7-370E00F99A4D}"/>
              </a:ext>
            </a:extLst>
          </p:cNvPr>
          <p:cNvSpPr>
            <a:spLocks noGrp="1"/>
          </p:cNvSpPr>
          <p:nvPr>
            <p:ph type="pic" sz="quarter" idx="22" hasCustomPrompt="1"/>
          </p:nvPr>
        </p:nvSpPr>
        <p:spPr>
          <a:xfrm>
            <a:off x="6296292" y="1431925"/>
            <a:ext cx="2022475" cy="2023374"/>
          </a:xfrm>
        </p:spPr>
        <p:txBody>
          <a:bodyPr/>
          <a:lstStyle/>
          <a:p>
            <a:r>
              <a:rPr lang="en-US"/>
              <a:t>Click to add logo or photo</a:t>
            </a:r>
          </a:p>
        </p:txBody>
      </p:sp>
    </p:spTree>
    <p:extLst>
      <p:ext uri="{BB962C8B-B14F-4D97-AF65-F5344CB8AC3E}">
        <p14:creationId xmlns:p14="http://schemas.microsoft.com/office/powerpoint/2010/main" val="3773553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0] Basic - White">
    <p:bg>
      <p:bgRef idx="1001">
        <a:schemeClr val="bg1"/>
      </p:bgRef>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D967DDA-CDFB-BA1A-A102-BA54B585610E}"/>
              </a:ext>
            </a:extLst>
          </p:cNvPr>
          <p:cNvSpPr txBox="1"/>
          <p:nvPr userDrawn="1"/>
        </p:nvSpPr>
        <p:spPr>
          <a:xfrm>
            <a:off x="5467927" y="-905164"/>
            <a:ext cx="0" cy="0"/>
          </a:xfrm>
          <a:prstGeom prst="rect">
            <a:avLst/>
          </a:prstGeom>
          <a:noFill/>
        </p:spPr>
        <p:txBody>
          <a:bodyPr wrap="none" lIns="0" tIns="0" rIns="0" bIns="0" rtlCol="0">
            <a:normAutofit fontScale="25000" lnSpcReduction="20000"/>
          </a:bodyPr>
          <a:lstStyle/>
          <a:p>
            <a:pPr algn="l"/>
            <a:endParaRPr lang="en-US" sz="1200"/>
          </a:p>
        </p:txBody>
      </p:sp>
      <p:sp>
        <p:nvSpPr>
          <p:cNvPr id="5" name="TextBox 4">
            <a:extLst>
              <a:ext uri="{FF2B5EF4-FFF2-40B4-BE49-F238E27FC236}">
                <a16:creationId xmlns:a16="http://schemas.microsoft.com/office/drawing/2014/main" id="{27FE51E7-3FC9-96FD-C8AB-734EF9453DCA}"/>
              </a:ext>
            </a:extLst>
          </p:cNvPr>
          <p:cNvSpPr txBox="1"/>
          <p:nvPr userDrawn="1"/>
        </p:nvSpPr>
        <p:spPr>
          <a:xfrm>
            <a:off x="1233628" y="292175"/>
            <a:ext cx="0" cy="0"/>
          </a:xfrm>
          <a:prstGeom prst="rect">
            <a:avLst/>
          </a:prstGeom>
          <a:noFill/>
        </p:spPr>
        <p:txBody>
          <a:bodyPr wrap="none" lIns="0" tIns="0" rIns="0" bIns="0" rtlCol="0">
            <a:noAutofit/>
          </a:bodyPr>
          <a:lstStyle/>
          <a:p>
            <a:pPr algn="l"/>
            <a:endParaRPr lang="en-CO" sz="1200">
              <a:latin typeface="Hanken Grotesk Light" pitchFamily="2" charset="77"/>
            </a:endParaRPr>
          </a:p>
        </p:txBody>
      </p:sp>
      <p:sp>
        <p:nvSpPr>
          <p:cNvPr id="3" name="Text Placeholder 5">
            <a:extLst>
              <a:ext uri="{FF2B5EF4-FFF2-40B4-BE49-F238E27FC236}">
                <a16:creationId xmlns:a16="http://schemas.microsoft.com/office/drawing/2014/main" id="{C17FC6F8-C49C-D658-951C-E410782560FB}"/>
              </a:ext>
            </a:extLst>
          </p:cNvPr>
          <p:cNvSpPr>
            <a:spLocks noGrp="1"/>
          </p:cNvSpPr>
          <p:nvPr>
            <p:ph type="body" sz="quarter" idx="39" hasCustomPrompt="1"/>
          </p:nvPr>
        </p:nvSpPr>
        <p:spPr>
          <a:xfrm>
            <a:off x="395288" y="579436"/>
            <a:ext cx="8443912" cy="419099"/>
          </a:xfrm>
        </p:spPr>
        <p:txBody>
          <a:bodyPr>
            <a:noAutofit/>
          </a:bodyPr>
          <a:lstStyle>
            <a:lvl1pPr>
              <a:lnSpc>
                <a:spcPct val="100000"/>
              </a:lnSpc>
              <a:defRPr sz="2000" b="0" i="0">
                <a:solidFill>
                  <a:srgbClr val="0B1228"/>
                </a:solidFill>
                <a:latin typeface="+mj-lt"/>
                <a:ea typeface="Roboto Medium" panose="02000000000000000000" pitchFamily="2" charset="0"/>
                <a:cs typeface="Roboto Medium" panose="02000000000000000000" pitchFamily="2" charset="0"/>
              </a:defRPr>
            </a:lvl1pPr>
          </a:lstStyle>
          <a:p>
            <a:pPr lvl="0"/>
            <a:r>
              <a:rPr lang="en-US" dirty="0"/>
              <a:t>Click to add slide title</a:t>
            </a:r>
          </a:p>
        </p:txBody>
      </p:sp>
      <p:sp>
        <p:nvSpPr>
          <p:cNvPr id="4" name="Text Placeholder 10">
            <a:extLst>
              <a:ext uri="{FF2B5EF4-FFF2-40B4-BE49-F238E27FC236}">
                <a16:creationId xmlns:a16="http://schemas.microsoft.com/office/drawing/2014/main" id="{A61B9450-7941-3C49-BBF0-573754E51E9A}"/>
              </a:ext>
            </a:extLst>
          </p:cNvPr>
          <p:cNvSpPr>
            <a:spLocks noGrp="1"/>
          </p:cNvSpPr>
          <p:nvPr>
            <p:ph type="body" sz="quarter" idx="40" hasCustomPrompt="1"/>
          </p:nvPr>
        </p:nvSpPr>
        <p:spPr>
          <a:xfrm>
            <a:off x="395288" y="351605"/>
            <a:ext cx="8443912" cy="231728"/>
          </a:xfrm>
        </p:spPr>
        <p:txBody>
          <a:bodyPr>
            <a:noAutofit/>
          </a:bodyPr>
          <a:lstStyle>
            <a:lvl1pPr>
              <a:defRPr sz="1000" b="1" cap="all" spc="150" baseline="0">
                <a:solidFill>
                  <a:schemeClr val="accent1"/>
                </a:solidFill>
              </a:defRPr>
            </a:lvl1pPr>
          </a:lstStyle>
          <a:p>
            <a:pPr lvl="0"/>
            <a:r>
              <a:rPr lang="en-US" dirty="0"/>
              <a:t>SECTION TITLE</a:t>
            </a:r>
          </a:p>
        </p:txBody>
      </p:sp>
      <p:sp>
        <p:nvSpPr>
          <p:cNvPr id="2" name="Text Placeholder 12">
            <a:extLst>
              <a:ext uri="{FF2B5EF4-FFF2-40B4-BE49-F238E27FC236}">
                <a16:creationId xmlns:a16="http://schemas.microsoft.com/office/drawing/2014/main" id="{725D4CF0-DD3D-637D-2222-6CB10516ED94}"/>
              </a:ext>
            </a:extLst>
          </p:cNvPr>
          <p:cNvSpPr>
            <a:spLocks noGrp="1"/>
          </p:cNvSpPr>
          <p:nvPr>
            <p:ph type="body" sz="quarter" idx="14" hasCustomPrompt="1"/>
          </p:nvPr>
        </p:nvSpPr>
        <p:spPr>
          <a:xfrm>
            <a:off x="395288" y="998535"/>
            <a:ext cx="8443912" cy="303439"/>
          </a:xfrm>
        </p:spPr>
        <p:txBody>
          <a:bodyPr>
            <a:noAutofit/>
          </a:bodyPr>
          <a:lstStyle>
            <a:lvl1pPr>
              <a:defRPr sz="1400" b="0" i="0">
                <a:solidFill>
                  <a:schemeClr val="accent4"/>
                </a:solidFill>
                <a:latin typeface="+mj-lt"/>
                <a:ea typeface="Roboto Medium" panose="02000000000000000000" pitchFamily="2" charset="0"/>
                <a:cs typeface="Roboto Medium" panose="02000000000000000000" pitchFamily="2" charset="0"/>
              </a:defRPr>
            </a:lvl1pPr>
          </a:lstStyle>
          <a:p>
            <a:pPr lvl="0"/>
            <a:r>
              <a:rPr lang="en-US" dirty="0"/>
              <a:t>Click to add subtitle</a:t>
            </a:r>
          </a:p>
        </p:txBody>
      </p:sp>
    </p:spTree>
    <p:extLst>
      <p:ext uri="{BB962C8B-B14F-4D97-AF65-F5344CB8AC3E}">
        <p14:creationId xmlns:p14="http://schemas.microsoft.com/office/powerpoint/2010/main" val="241144772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57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95288" y="1156081"/>
            <a:ext cx="8353424" cy="3468928"/>
          </a:xfrm>
          <a:prstGeom prst="rect">
            <a:avLst/>
          </a:prstGeom>
        </p:spPr>
        <p:txBody>
          <a:bodyPr vert="horz" lIns="0" tIns="0" rIns="0" bIns="0" rtlCol="0">
            <a:noAutofit/>
          </a:bodyPr>
          <a:lstStyle/>
          <a:p>
            <a:pPr lvl="0"/>
            <a:r>
              <a:rPr lang="en-US" dirty="0"/>
              <a:t>Lorem ipsum dolor sit amet, consectetur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a:t>
            </a:r>
            <a:r>
              <a:rPr lang="en-US" dirty="0" err="1"/>
              <a:t>Tincidunt</a:t>
            </a:r>
            <a:r>
              <a:rPr lang="en-US" dirty="0"/>
              <a:t> </a:t>
            </a:r>
            <a:r>
              <a:rPr lang="en-US" dirty="0" err="1"/>
              <a:t>augue</a:t>
            </a:r>
            <a:r>
              <a:rPr lang="en-US" dirty="0"/>
              <a:t> </a:t>
            </a:r>
            <a:r>
              <a:rPr lang="en-US" dirty="0" err="1"/>
              <a:t>interdum</a:t>
            </a:r>
            <a:r>
              <a:rPr lang="en-US" dirty="0"/>
              <a:t> </a:t>
            </a:r>
            <a:r>
              <a:rPr lang="en-US" dirty="0" err="1"/>
              <a:t>velit</a:t>
            </a:r>
            <a:r>
              <a:rPr lang="en-US" dirty="0"/>
              <a:t> </a:t>
            </a:r>
            <a:r>
              <a:rPr lang="en-US" dirty="0" err="1"/>
              <a:t>euismod</a:t>
            </a:r>
            <a:r>
              <a:rPr lang="en-US" dirty="0"/>
              <a:t> in. </a:t>
            </a:r>
          </a:p>
          <a:p>
            <a:pPr lvl="0"/>
            <a:r>
              <a:rPr lang="en-US" dirty="0" err="1"/>
              <a:t>Nisl</a:t>
            </a:r>
            <a:r>
              <a:rPr lang="en-US" dirty="0"/>
              <a:t> </a:t>
            </a:r>
            <a:r>
              <a:rPr lang="en-US" dirty="0" err="1"/>
              <a:t>enunc</a:t>
            </a:r>
            <a:r>
              <a:rPr lang="en-US" dirty="0"/>
              <a:t> mi ipsum </a:t>
            </a:r>
            <a:r>
              <a:rPr lang="en-US" dirty="0" err="1"/>
              <a:t>faucibus</a:t>
            </a:r>
            <a:r>
              <a:rPr lang="en-US" dirty="0"/>
              <a:t>. </a:t>
            </a:r>
          </a:p>
          <a:p>
            <a:pPr lvl="1"/>
            <a:r>
              <a:rPr lang="en-US" dirty="0"/>
              <a:t>Diam </a:t>
            </a:r>
            <a:r>
              <a:rPr lang="en-US" dirty="0" err="1"/>
              <a:t>quis</a:t>
            </a:r>
            <a:r>
              <a:rPr lang="en-US" dirty="0"/>
              <a:t> </a:t>
            </a:r>
            <a:r>
              <a:rPr lang="en-US" dirty="0" err="1"/>
              <a:t>nim</a:t>
            </a:r>
            <a:r>
              <a:rPr lang="en-US" dirty="0"/>
              <a:t> </a:t>
            </a:r>
            <a:r>
              <a:rPr lang="en-US" dirty="0" err="1"/>
              <a:t>lobortis</a:t>
            </a:r>
            <a:r>
              <a:rPr lang="en-US" dirty="0"/>
              <a:t> </a:t>
            </a:r>
            <a:r>
              <a:rPr lang="en-US" dirty="0" err="1"/>
              <a:t>scelerisque</a:t>
            </a:r>
            <a:r>
              <a:rPr lang="en-US" dirty="0"/>
              <a:t> fermentum dui </a:t>
            </a:r>
            <a:r>
              <a:rPr lang="en-US" dirty="0" err="1"/>
              <a:t>faucibus</a:t>
            </a:r>
            <a:r>
              <a:rPr lang="en-US" dirty="0"/>
              <a:t>. </a:t>
            </a:r>
          </a:p>
          <a:p>
            <a:pPr lvl="2"/>
            <a:r>
              <a:rPr lang="en-US" dirty="0" err="1"/>
              <a:t>Sagittis</a:t>
            </a:r>
            <a:r>
              <a:rPr lang="en-US" dirty="0"/>
              <a:t> </a:t>
            </a:r>
            <a:r>
              <a:rPr lang="en-US" dirty="0" err="1"/>
              <a:t>aliquam</a:t>
            </a:r>
            <a:r>
              <a:rPr lang="en-US" dirty="0"/>
              <a:t> </a:t>
            </a:r>
            <a:r>
              <a:rPr lang="en-US" dirty="0" err="1"/>
              <a:t>malesuada</a:t>
            </a:r>
            <a:r>
              <a:rPr lang="en-US" dirty="0"/>
              <a:t> </a:t>
            </a:r>
            <a:r>
              <a:rPr lang="en-US" dirty="0" err="1"/>
              <a:t>bibendum</a:t>
            </a:r>
            <a:r>
              <a:rPr lang="en-US" dirty="0"/>
              <a:t> </a:t>
            </a:r>
            <a:r>
              <a:rPr lang="en-US" dirty="0" err="1"/>
              <a:t>arcu</a:t>
            </a:r>
            <a:r>
              <a:rPr lang="en-US" dirty="0"/>
              <a:t> vitae </a:t>
            </a:r>
            <a:r>
              <a:rPr lang="en-US" dirty="0" err="1"/>
              <a:t>elementum</a:t>
            </a:r>
            <a:r>
              <a:rPr lang="en-US" dirty="0"/>
              <a:t> </a:t>
            </a:r>
            <a:r>
              <a:rPr lang="en-US" dirty="0" err="1"/>
              <a:t>curabitur</a:t>
            </a:r>
            <a:r>
              <a:rPr lang="en-US" dirty="0"/>
              <a:t>. </a:t>
            </a:r>
          </a:p>
          <a:p>
            <a:pPr lvl="2"/>
            <a:r>
              <a:rPr lang="en-US" dirty="0"/>
              <a:t>Id </a:t>
            </a:r>
            <a:r>
              <a:rPr lang="en-US" dirty="0" err="1"/>
              <a:t>nibh</a:t>
            </a:r>
            <a:r>
              <a:rPr lang="en-US" dirty="0"/>
              <a:t> </a:t>
            </a:r>
            <a:r>
              <a:rPr lang="en-US" dirty="0" err="1"/>
              <a:t>tortor</a:t>
            </a:r>
            <a:r>
              <a:rPr lang="en-US" dirty="0"/>
              <a:t> id </a:t>
            </a:r>
            <a:r>
              <a:rPr lang="en-US" dirty="0" err="1"/>
              <a:t>aliquet</a:t>
            </a:r>
            <a:r>
              <a:rPr lang="en-US" dirty="0"/>
              <a:t> </a:t>
            </a:r>
            <a:r>
              <a:rPr lang="en-US" dirty="0" err="1"/>
              <a:t>lectus</a:t>
            </a:r>
            <a:r>
              <a:rPr lang="en-US" dirty="0"/>
              <a:t> </a:t>
            </a:r>
            <a:r>
              <a:rPr lang="en-US" dirty="0" err="1"/>
              <a:t>proin</a:t>
            </a:r>
            <a:r>
              <a:rPr lang="en-US" dirty="0"/>
              <a:t> </a:t>
            </a:r>
            <a:r>
              <a:rPr lang="en-US" dirty="0" err="1"/>
              <a:t>nibh</a:t>
            </a:r>
            <a:r>
              <a:rPr lang="en-US" dirty="0"/>
              <a:t>. </a:t>
            </a:r>
            <a:r>
              <a:rPr lang="en-US" dirty="0" err="1"/>
              <a:t>Volutpat</a:t>
            </a:r>
            <a:r>
              <a:rPr lang="en-US" dirty="0"/>
              <a:t> </a:t>
            </a:r>
            <a:r>
              <a:rPr lang="en-US" dirty="0" err="1"/>
              <a:t>odio</a:t>
            </a:r>
            <a:r>
              <a:rPr lang="en-US" dirty="0"/>
              <a:t> </a:t>
            </a:r>
            <a:r>
              <a:rPr lang="en-US" dirty="0" err="1"/>
              <a:t>facilisis</a:t>
            </a:r>
            <a:r>
              <a:rPr lang="en-US" dirty="0"/>
              <a:t> </a:t>
            </a:r>
            <a:r>
              <a:rPr lang="en-US" dirty="0" err="1"/>
              <a:t>mauris</a:t>
            </a:r>
            <a:r>
              <a:rPr lang="en-US" dirty="0"/>
              <a:t> sit amet. </a:t>
            </a:r>
          </a:p>
          <a:p>
            <a:pPr lvl="3"/>
            <a:r>
              <a:rPr lang="en-US" dirty="0" err="1"/>
              <a:t>Sagittis</a:t>
            </a:r>
            <a:r>
              <a:rPr lang="en-US" dirty="0"/>
              <a:t> </a:t>
            </a:r>
            <a:r>
              <a:rPr lang="en-US" dirty="0" err="1"/>
              <a:t>aliquam</a:t>
            </a:r>
            <a:r>
              <a:rPr lang="en-US" dirty="0"/>
              <a:t> </a:t>
            </a:r>
            <a:r>
              <a:rPr lang="en-US" dirty="0" err="1"/>
              <a:t>malesuada</a:t>
            </a:r>
            <a:r>
              <a:rPr lang="en-US" dirty="0"/>
              <a:t> </a:t>
            </a:r>
            <a:r>
              <a:rPr lang="en-US" dirty="0" err="1"/>
              <a:t>bibendum</a:t>
            </a:r>
            <a:r>
              <a:rPr lang="en-US" dirty="0"/>
              <a:t> </a:t>
            </a:r>
            <a:r>
              <a:rPr lang="en-US" dirty="0" err="1"/>
              <a:t>arcu</a:t>
            </a:r>
            <a:r>
              <a:rPr lang="en-US" dirty="0"/>
              <a:t> vitae </a:t>
            </a:r>
            <a:r>
              <a:rPr lang="en-US" dirty="0" err="1"/>
              <a:t>elementum</a:t>
            </a:r>
            <a:r>
              <a:rPr lang="en-US" dirty="0"/>
              <a:t> </a:t>
            </a:r>
            <a:r>
              <a:rPr lang="en-US" dirty="0" err="1"/>
              <a:t>curabitur</a:t>
            </a:r>
            <a:r>
              <a:rPr lang="en-US" dirty="0"/>
              <a:t>. </a:t>
            </a:r>
          </a:p>
          <a:p>
            <a:pPr lvl="4"/>
            <a:r>
              <a:rPr lang="en-US" dirty="0"/>
              <a:t>Id </a:t>
            </a:r>
            <a:r>
              <a:rPr lang="en-US" dirty="0" err="1"/>
              <a:t>nibh</a:t>
            </a:r>
            <a:r>
              <a:rPr lang="en-US" dirty="0"/>
              <a:t> </a:t>
            </a:r>
            <a:r>
              <a:rPr lang="en-US" dirty="0" err="1"/>
              <a:t>tortor</a:t>
            </a:r>
            <a:r>
              <a:rPr lang="en-US" dirty="0"/>
              <a:t> id </a:t>
            </a:r>
            <a:r>
              <a:rPr lang="en-US" dirty="0" err="1"/>
              <a:t>aliquet</a:t>
            </a:r>
            <a:r>
              <a:rPr lang="en-US" dirty="0"/>
              <a:t> </a:t>
            </a:r>
            <a:r>
              <a:rPr lang="en-US" dirty="0" err="1"/>
              <a:t>lectus</a:t>
            </a:r>
            <a:r>
              <a:rPr lang="en-US" dirty="0"/>
              <a:t> </a:t>
            </a:r>
            <a:r>
              <a:rPr lang="en-US" dirty="0" err="1"/>
              <a:t>proin</a:t>
            </a:r>
            <a:r>
              <a:rPr lang="en-US" dirty="0"/>
              <a:t> </a:t>
            </a:r>
            <a:r>
              <a:rPr lang="en-US" dirty="0" err="1"/>
              <a:t>nibh</a:t>
            </a:r>
            <a:r>
              <a:rPr lang="en-US" dirty="0"/>
              <a:t>. </a:t>
            </a:r>
            <a:r>
              <a:rPr lang="en-US" dirty="0" err="1"/>
              <a:t>Volutpat</a:t>
            </a:r>
            <a:r>
              <a:rPr lang="en-US" dirty="0"/>
              <a:t> </a:t>
            </a:r>
            <a:r>
              <a:rPr lang="en-US" dirty="0" err="1"/>
              <a:t>odio</a:t>
            </a:r>
            <a:r>
              <a:rPr lang="en-US" dirty="0"/>
              <a:t> </a:t>
            </a:r>
            <a:r>
              <a:rPr lang="en-US" dirty="0" err="1"/>
              <a:t>facilisis</a:t>
            </a:r>
            <a:r>
              <a:rPr lang="en-US" dirty="0"/>
              <a:t> </a:t>
            </a:r>
            <a:r>
              <a:rPr lang="en-US" dirty="0" err="1"/>
              <a:t>mauris</a:t>
            </a:r>
            <a:r>
              <a:rPr lang="en-US" dirty="0"/>
              <a:t> sit amet. </a:t>
            </a:r>
          </a:p>
          <a:p>
            <a:pPr lvl="2"/>
            <a:endParaRPr lang="en-US" dirty="0"/>
          </a:p>
          <a:p>
            <a:pPr lvl="0"/>
            <a:r>
              <a:rPr lang="en-US" dirty="0"/>
              <a:t>Diam </a:t>
            </a:r>
            <a:r>
              <a:rPr lang="en-US" dirty="0" err="1"/>
              <a:t>phasellus</a:t>
            </a:r>
            <a:r>
              <a:rPr lang="en-US" dirty="0"/>
              <a:t> vestibulum lorem sed </a:t>
            </a:r>
            <a:r>
              <a:rPr lang="en-US" dirty="0" err="1"/>
              <a:t>risus</a:t>
            </a:r>
            <a:r>
              <a:rPr lang="en-US" dirty="0"/>
              <a:t> </a:t>
            </a:r>
            <a:r>
              <a:rPr lang="en-US" dirty="0" err="1"/>
              <a:t>ultricies</a:t>
            </a:r>
            <a:r>
              <a:rPr lang="en-US" dirty="0"/>
              <a:t> </a:t>
            </a:r>
            <a:r>
              <a:rPr lang="en-US" dirty="0" err="1"/>
              <a:t>tristique</a:t>
            </a:r>
            <a:r>
              <a:rPr lang="en-US" dirty="0"/>
              <a:t>. </a:t>
            </a:r>
          </a:p>
          <a:p>
            <a:pPr lvl="1"/>
            <a:r>
              <a:rPr lang="en-US" dirty="0" err="1"/>
              <a:t>Augue</a:t>
            </a:r>
            <a:r>
              <a:rPr lang="en-US" dirty="0"/>
              <a:t> </a:t>
            </a:r>
            <a:r>
              <a:rPr lang="en-US" dirty="0" err="1"/>
              <a:t>mauris</a:t>
            </a:r>
            <a:r>
              <a:rPr lang="en-US" dirty="0"/>
              <a:t> </a:t>
            </a:r>
            <a:r>
              <a:rPr lang="en-US" dirty="0" err="1"/>
              <a:t>augue</a:t>
            </a:r>
            <a:r>
              <a:rPr lang="en-US" dirty="0"/>
              <a:t> </a:t>
            </a:r>
            <a:r>
              <a:rPr lang="en-US" dirty="0" err="1"/>
              <a:t>neque</a:t>
            </a:r>
            <a:r>
              <a:rPr lang="en-US" dirty="0"/>
              <a:t> gravida. </a:t>
            </a:r>
            <a:r>
              <a:rPr lang="en-US" dirty="0" err="1"/>
              <a:t>Quis</a:t>
            </a:r>
            <a:r>
              <a:rPr lang="en-US" dirty="0"/>
              <a:t> auctor </a:t>
            </a:r>
            <a:r>
              <a:rPr lang="en-US" dirty="0" err="1"/>
              <a:t>elit</a:t>
            </a:r>
            <a:r>
              <a:rPr lang="en-US" dirty="0"/>
              <a:t> sed </a:t>
            </a:r>
            <a:r>
              <a:rPr lang="en-US" dirty="0" err="1"/>
              <a:t>vulputate</a:t>
            </a:r>
            <a:r>
              <a:rPr lang="en-US" dirty="0"/>
              <a:t> mi sit amet. Vel </a:t>
            </a:r>
            <a:r>
              <a:rPr lang="en-US" dirty="0" err="1"/>
              <a:t>quam</a:t>
            </a:r>
            <a:r>
              <a:rPr lang="en-US" dirty="0"/>
              <a:t> </a:t>
            </a:r>
            <a:r>
              <a:rPr lang="en-US" dirty="0" err="1"/>
              <a:t>elementum</a:t>
            </a:r>
            <a:r>
              <a:rPr lang="en-US" dirty="0"/>
              <a:t> pulvinar </a:t>
            </a:r>
            <a:r>
              <a:rPr lang="en-US" dirty="0" err="1"/>
              <a:t>etiam</a:t>
            </a:r>
            <a:r>
              <a:rPr lang="en-US" dirty="0"/>
              <a:t> non </a:t>
            </a:r>
            <a:r>
              <a:rPr lang="en-US" dirty="0" err="1"/>
              <a:t>quam</a:t>
            </a:r>
            <a:r>
              <a:rPr lang="en-US" dirty="0"/>
              <a:t> </a:t>
            </a:r>
            <a:r>
              <a:rPr lang="en-US" dirty="0" err="1"/>
              <a:t>lacus</a:t>
            </a:r>
            <a:r>
              <a:rPr lang="en-US" dirty="0"/>
              <a:t>. </a:t>
            </a:r>
            <a:r>
              <a:rPr lang="en-US" dirty="0" err="1"/>
              <a:t>Metus</a:t>
            </a:r>
            <a:r>
              <a:rPr lang="en-US" dirty="0"/>
              <a:t> </a:t>
            </a:r>
            <a:r>
              <a:rPr lang="en-US" dirty="0" err="1"/>
              <a:t>vulputate</a:t>
            </a:r>
            <a:r>
              <a:rPr lang="en-US" dirty="0"/>
              <a:t> </a:t>
            </a:r>
            <a:r>
              <a:rPr lang="en-US" dirty="0" err="1"/>
              <a:t>eu</a:t>
            </a:r>
            <a:r>
              <a:rPr lang="en-US" dirty="0"/>
              <a:t> </a:t>
            </a:r>
            <a:r>
              <a:rPr lang="en-US" dirty="0" err="1"/>
              <a:t>scelerisque</a:t>
            </a:r>
            <a:r>
              <a:rPr lang="en-US" dirty="0"/>
              <a:t> </a:t>
            </a:r>
            <a:r>
              <a:rPr lang="en-US" dirty="0" err="1"/>
              <a:t>felis</a:t>
            </a:r>
            <a:r>
              <a:rPr lang="en-US" dirty="0"/>
              <a:t> </a:t>
            </a:r>
            <a:r>
              <a:rPr lang="en-US" dirty="0" err="1"/>
              <a:t>imperdiet</a:t>
            </a:r>
            <a:r>
              <a:rPr lang="en-US" dirty="0"/>
              <a:t> </a:t>
            </a:r>
            <a:r>
              <a:rPr lang="en-US" dirty="0" err="1"/>
              <a:t>proin</a:t>
            </a:r>
            <a:r>
              <a:rPr lang="en-US" dirty="0"/>
              <a:t>. Cursus </a:t>
            </a:r>
            <a:r>
              <a:rPr lang="en-US" dirty="0" err="1"/>
              <a:t>mattis</a:t>
            </a:r>
            <a:r>
              <a:rPr lang="en-US" dirty="0"/>
              <a:t> </a:t>
            </a:r>
            <a:r>
              <a:rPr lang="en-US" dirty="0" err="1"/>
              <a:t>molestie</a:t>
            </a:r>
            <a:r>
              <a:rPr lang="en-US" dirty="0"/>
              <a:t> a </a:t>
            </a:r>
            <a:r>
              <a:rPr lang="en-US" dirty="0" err="1"/>
              <a:t>iaculis</a:t>
            </a:r>
            <a:r>
              <a:rPr lang="en-US" dirty="0"/>
              <a:t> at </a:t>
            </a:r>
            <a:r>
              <a:rPr lang="en-US" dirty="0" err="1"/>
              <a:t>erat</a:t>
            </a:r>
            <a:r>
              <a:rPr lang="en-US" dirty="0"/>
              <a:t>. </a:t>
            </a:r>
            <a:r>
              <a:rPr lang="en-US" dirty="0" err="1"/>
              <a:t>Malesuada</a:t>
            </a:r>
            <a:r>
              <a:rPr lang="en-US" dirty="0"/>
              <a:t> fames ac </a:t>
            </a:r>
            <a:r>
              <a:rPr lang="en-US" dirty="0" err="1"/>
              <a:t>turpis</a:t>
            </a:r>
            <a:r>
              <a:rPr lang="en-US" dirty="0"/>
              <a:t> </a:t>
            </a:r>
            <a:r>
              <a:rPr lang="en-US" dirty="0" err="1"/>
              <a:t>egestas</a:t>
            </a:r>
            <a:r>
              <a:rPr lang="en-US" dirty="0"/>
              <a:t>. </a:t>
            </a:r>
            <a:r>
              <a:rPr lang="en-US" dirty="0" err="1"/>
              <a:t>Egestas</a:t>
            </a:r>
            <a:r>
              <a:rPr lang="en-US" dirty="0"/>
              <a:t> </a:t>
            </a:r>
            <a:r>
              <a:rPr lang="en-US" dirty="0" err="1"/>
              <a:t>quis</a:t>
            </a:r>
            <a:r>
              <a:rPr lang="en-US" dirty="0"/>
              <a:t> ipsum </a:t>
            </a:r>
            <a:r>
              <a:rPr lang="en-US" dirty="0" err="1"/>
              <a:t>suspendisse</a:t>
            </a:r>
            <a:r>
              <a:rPr lang="en-US" dirty="0"/>
              <a:t> </a:t>
            </a:r>
            <a:r>
              <a:rPr lang="en-US" dirty="0" err="1"/>
              <a:t>ultrices</a:t>
            </a:r>
            <a:r>
              <a:rPr lang="en-US" dirty="0"/>
              <a:t> gravida dictum </a:t>
            </a:r>
            <a:r>
              <a:rPr lang="en-US" dirty="0" err="1"/>
              <a:t>fusce</a:t>
            </a:r>
            <a:r>
              <a:rPr lang="en-US" dirty="0"/>
              <a:t>. Lorem ipsum dolor sit amet consectetur.</a:t>
            </a:r>
          </a:p>
        </p:txBody>
      </p:sp>
      <p:sp>
        <p:nvSpPr>
          <p:cNvPr id="8" name="Title Placeholder 3">
            <a:extLst>
              <a:ext uri="{FF2B5EF4-FFF2-40B4-BE49-F238E27FC236}">
                <a16:creationId xmlns:a16="http://schemas.microsoft.com/office/drawing/2014/main" id="{872C444E-1C5A-0041-8B88-0173FFDC9585}"/>
              </a:ext>
            </a:extLst>
          </p:cNvPr>
          <p:cNvSpPr>
            <a:spLocks noGrp="1"/>
          </p:cNvSpPr>
          <p:nvPr>
            <p:ph type="title"/>
          </p:nvPr>
        </p:nvSpPr>
        <p:spPr>
          <a:xfrm>
            <a:off x="395288" y="462205"/>
            <a:ext cx="8375904" cy="251351"/>
          </a:xfrm>
          <a:prstGeom prst="rect">
            <a:avLst/>
          </a:prstGeom>
        </p:spPr>
        <p:txBody>
          <a:bodyPr vert="horz" wrap="square" lIns="0" tIns="0" rIns="0" bIns="0" rtlCol="0" anchor="t" anchorCtr="0">
            <a:spAutoFit/>
          </a:bodyPr>
          <a:lstStyle/>
          <a:p>
            <a:r>
              <a:rPr lang="en-US" dirty="0"/>
              <a:t>Click to edit headline</a:t>
            </a:r>
          </a:p>
        </p:txBody>
      </p:sp>
      <p:sp>
        <p:nvSpPr>
          <p:cNvPr id="2" name="TextBox 1">
            <a:extLst>
              <a:ext uri="{FF2B5EF4-FFF2-40B4-BE49-F238E27FC236}">
                <a16:creationId xmlns:a16="http://schemas.microsoft.com/office/drawing/2014/main" id="{D6612CD8-6C5B-FE0C-6327-E81C94612C3E}"/>
              </a:ext>
            </a:extLst>
          </p:cNvPr>
          <p:cNvSpPr txBox="1"/>
          <p:nvPr userDrawn="1"/>
        </p:nvSpPr>
        <p:spPr>
          <a:xfrm>
            <a:off x="7174669" y="4835019"/>
            <a:ext cx="1348656" cy="107722"/>
          </a:xfrm>
          <a:prstGeom prst="rect">
            <a:avLst/>
          </a:prstGeom>
          <a:noFill/>
        </p:spPr>
        <p:txBody>
          <a:bodyPr wrap="square" lIns="0" tIns="0" rIns="0" bIns="0" rtlCol="0">
            <a:spAutoFit/>
          </a:bodyPr>
          <a:lstStyle/>
          <a:p>
            <a:pPr algn="r"/>
            <a:r>
              <a:rPr lang="en-US" sz="700" b="0" i="0" dirty="0">
                <a:solidFill>
                  <a:srgbClr val="0B1228"/>
                </a:solidFill>
                <a:latin typeface="Roboto Medium" panose="02000000000000000000" pitchFamily="2" charset="0"/>
                <a:ea typeface="Roboto Medium" panose="02000000000000000000" pitchFamily="2" charset="0"/>
                <a:cs typeface="Roboto Medium" panose="02000000000000000000" pitchFamily="2" charset="0"/>
              </a:rPr>
              <a:t>Confidential  I  2025</a:t>
            </a:r>
          </a:p>
        </p:txBody>
      </p:sp>
      <p:grpSp>
        <p:nvGrpSpPr>
          <p:cNvPr id="11" name="Group 10">
            <a:extLst>
              <a:ext uri="{FF2B5EF4-FFF2-40B4-BE49-F238E27FC236}">
                <a16:creationId xmlns:a16="http://schemas.microsoft.com/office/drawing/2014/main" id="{D930E0EC-9FF7-0E6D-3342-F872C45C5F17}"/>
              </a:ext>
            </a:extLst>
          </p:cNvPr>
          <p:cNvGrpSpPr/>
          <p:nvPr userDrawn="1"/>
        </p:nvGrpSpPr>
        <p:grpSpPr>
          <a:xfrm>
            <a:off x="8625927" y="4780079"/>
            <a:ext cx="122646" cy="206215"/>
            <a:chOff x="8625927" y="4780079"/>
            <a:chExt cx="122646" cy="206215"/>
          </a:xfrm>
        </p:grpSpPr>
        <p:sp>
          <p:nvSpPr>
            <p:cNvPr id="7" name="Freeform 6">
              <a:extLst>
                <a:ext uri="{FF2B5EF4-FFF2-40B4-BE49-F238E27FC236}">
                  <a16:creationId xmlns:a16="http://schemas.microsoft.com/office/drawing/2014/main" id="{6E8ECEF6-2718-C900-266F-0A6F1CE68D8D}"/>
                </a:ext>
              </a:extLst>
            </p:cNvPr>
            <p:cNvSpPr/>
            <p:nvPr/>
          </p:nvSpPr>
          <p:spPr>
            <a:xfrm>
              <a:off x="8662786" y="4923364"/>
              <a:ext cx="85411" cy="62930"/>
            </a:xfrm>
            <a:custGeom>
              <a:avLst/>
              <a:gdLst>
                <a:gd name="connsiteX0" fmla="*/ 53201 w 85411"/>
                <a:gd name="connsiteY0" fmla="*/ 0 h 62930"/>
                <a:gd name="connsiteX1" fmla="*/ 32210 w 85411"/>
                <a:gd name="connsiteY1" fmla="*/ 0 h 62930"/>
                <a:gd name="connsiteX2" fmla="*/ 9434 w 85411"/>
                <a:gd name="connsiteY2" fmla="*/ 9216 h 62930"/>
                <a:gd name="connsiteX3" fmla="*/ 0 w 85411"/>
                <a:gd name="connsiteY3" fmla="*/ 31465 h 62930"/>
                <a:gd name="connsiteX4" fmla="*/ 9434 w 85411"/>
                <a:gd name="connsiteY4" fmla="*/ 53714 h 62930"/>
                <a:gd name="connsiteX5" fmla="*/ 32210 w 85411"/>
                <a:gd name="connsiteY5" fmla="*/ 62930 h 62930"/>
                <a:gd name="connsiteX6" fmla="*/ 53201 w 85411"/>
                <a:gd name="connsiteY6" fmla="*/ 62930 h 62930"/>
                <a:gd name="connsiteX7" fmla="*/ 75977 w 85411"/>
                <a:gd name="connsiteY7" fmla="*/ 53714 h 62930"/>
                <a:gd name="connsiteX8" fmla="*/ 85411 w 85411"/>
                <a:gd name="connsiteY8" fmla="*/ 31465 h 62930"/>
                <a:gd name="connsiteX9" fmla="*/ 75977 w 85411"/>
                <a:gd name="connsiteY9" fmla="*/ 9216 h 62930"/>
                <a:gd name="connsiteX10" fmla="*/ 53201 w 85411"/>
                <a:gd name="connsiteY10" fmla="*/ 0 h 62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411" h="62930">
                  <a:moveTo>
                    <a:pt x="53201" y="0"/>
                  </a:moveTo>
                  <a:lnTo>
                    <a:pt x="32210" y="0"/>
                  </a:lnTo>
                  <a:cubicBezTo>
                    <a:pt x="23667" y="0"/>
                    <a:pt x="15475" y="3315"/>
                    <a:pt x="9434" y="9216"/>
                  </a:cubicBezTo>
                  <a:cubicBezTo>
                    <a:pt x="3394" y="15117"/>
                    <a:pt x="0" y="23120"/>
                    <a:pt x="0" y="31465"/>
                  </a:cubicBezTo>
                  <a:cubicBezTo>
                    <a:pt x="0" y="39810"/>
                    <a:pt x="3394" y="47814"/>
                    <a:pt x="9434" y="53714"/>
                  </a:cubicBezTo>
                  <a:cubicBezTo>
                    <a:pt x="15475" y="59615"/>
                    <a:pt x="23667" y="62930"/>
                    <a:pt x="32210" y="62930"/>
                  </a:cubicBezTo>
                  <a:lnTo>
                    <a:pt x="53201" y="62930"/>
                  </a:lnTo>
                  <a:cubicBezTo>
                    <a:pt x="61743" y="62930"/>
                    <a:pt x="69936" y="59615"/>
                    <a:pt x="75977" y="53714"/>
                  </a:cubicBezTo>
                  <a:cubicBezTo>
                    <a:pt x="82017" y="47814"/>
                    <a:pt x="85411" y="39810"/>
                    <a:pt x="85411" y="31465"/>
                  </a:cubicBezTo>
                  <a:cubicBezTo>
                    <a:pt x="85411" y="23120"/>
                    <a:pt x="82017" y="15117"/>
                    <a:pt x="75977" y="9216"/>
                  </a:cubicBezTo>
                  <a:cubicBezTo>
                    <a:pt x="69936" y="3315"/>
                    <a:pt x="61743" y="0"/>
                    <a:pt x="53201" y="0"/>
                  </a:cubicBezTo>
                  <a:close/>
                </a:path>
              </a:pathLst>
            </a:custGeom>
            <a:solidFill>
              <a:srgbClr val="FF451A"/>
            </a:solidFill>
            <a:ln w="1099"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84FDD68-AFD8-3DA2-46F6-C7126AEB0A0C}"/>
                </a:ext>
              </a:extLst>
            </p:cNvPr>
            <p:cNvSpPr/>
            <p:nvPr/>
          </p:nvSpPr>
          <p:spPr>
            <a:xfrm>
              <a:off x="8625927" y="4842040"/>
              <a:ext cx="122646" cy="67770"/>
            </a:xfrm>
            <a:custGeom>
              <a:avLst/>
              <a:gdLst>
                <a:gd name="connsiteX0" fmla="*/ 88017 w 122646"/>
                <a:gd name="connsiteY0" fmla="*/ 0 h 67770"/>
                <a:gd name="connsiteX1" fmla="*/ 34630 w 122646"/>
                <a:gd name="connsiteY1" fmla="*/ 0 h 67770"/>
                <a:gd name="connsiteX2" fmla="*/ 10143 w 122646"/>
                <a:gd name="connsiteY2" fmla="*/ 9925 h 67770"/>
                <a:gd name="connsiteX3" fmla="*/ 0 w 122646"/>
                <a:gd name="connsiteY3" fmla="*/ 33885 h 67770"/>
                <a:gd name="connsiteX4" fmla="*/ 10143 w 122646"/>
                <a:gd name="connsiteY4" fmla="*/ 57845 h 67770"/>
                <a:gd name="connsiteX5" fmla="*/ 34630 w 122646"/>
                <a:gd name="connsiteY5" fmla="*/ 67771 h 67770"/>
                <a:gd name="connsiteX6" fmla="*/ 88017 w 122646"/>
                <a:gd name="connsiteY6" fmla="*/ 67771 h 67770"/>
                <a:gd name="connsiteX7" fmla="*/ 101270 w 122646"/>
                <a:gd name="connsiteY7" fmla="*/ 65191 h 67770"/>
                <a:gd name="connsiteX8" fmla="*/ 112504 w 122646"/>
                <a:gd name="connsiteY8" fmla="*/ 57845 h 67770"/>
                <a:gd name="connsiteX9" fmla="*/ 120012 w 122646"/>
                <a:gd name="connsiteY9" fmla="*/ 46853 h 67770"/>
                <a:gd name="connsiteX10" fmla="*/ 122647 w 122646"/>
                <a:gd name="connsiteY10" fmla="*/ 33885 h 67770"/>
                <a:gd name="connsiteX11" fmla="*/ 120012 w 122646"/>
                <a:gd name="connsiteY11" fmla="*/ 20918 h 67770"/>
                <a:gd name="connsiteX12" fmla="*/ 112504 w 122646"/>
                <a:gd name="connsiteY12" fmla="*/ 9925 h 67770"/>
                <a:gd name="connsiteX13" fmla="*/ 101270 w 122646"/>
                <a:gd name="connsiteY13" fmla="*/ 2579 h 67770"/>
                <a:gd name="connsiteX14" fmla="*/ 88017 w 122646"/>
                <a:gd name="connsiteY14" fmla="*/ 0 h 6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646" h="67770">
                  <a:moveTo>
                    <a:pt x="88017" y="0"/>
                  </a:moveTo>
                  <a:lnTo>
                    <a:pt x="34630" y="0"/>
                  </a:lnTo>
                  <a:cubicBezTo>
                    <a:pt x="25446" y="0"/>
                    <a:pt x="16637" y="3570"/>
                    <a:pt x="10143" y="9925"/>
                  </a:cubicBezTo>
                  <a:cubicBezTo>
                    <a:pt x="3648" y="16279"/>
                    <a:pt x="0" y="24898"/>
                    <a:pt x="0" y="33885"/>
                  </a:cubicBezTo>
                  <a:cubicBezTo>
                    <a:pt x="0" y="42872"/>
                    <a:pt x="3648" y="51491"/>
                    <a:pt x="10143" y="57845"/>
                  </a:cubicBezTo>
                  <a:cubicBezTo>
                    <a:pt x="16637" y="64200"/>
                    <a:pt x="25446" y="67771"/>
                    <a:pt x="34630" y="67771"/>
                  </a:cubicBezTo>
                  <a:lnTo>
                    <a:pt x="88017" y="67771"/>
                  </a:lnTo>
                  <a:cubicBezTo>
                    <a:pt x="92565" y="67771"/>
                    <a:pt x="97068" y="66894"/>
                    <a:pt x="101270" y="65191"/>
                  </a:cubicBezTo>
                  <a:cubicBezTo>
                    <a:pt x="105471" y="63488"/>
                    <a:pt x="109289" y="60993"/>
                    <a:pt x="112504" y="57845"/>
                  </a:cubicBezTo>
                  <a:cubicBezTo>
                    <a:pt x="115720" y="54699"/>
                    <a:pt x="118271" y="50964"/>
                    <a:pt x="120012" y="46853"/>
                  </a:cubicBezTo>
                  <a:cubicBezTo>
                    <a:pt x="121752" y="42741"/>
                    <a:pt x="122647" y="38335"/>
                    <a:pt x="122647" y="33885"/>
                  </a:cubicBezTo>
                  <a:cubicBezTo>
                    <a:pt x="122647" y="29435"/>
                    <a:pt x="121752" y="25029"/>
                    <a:pt x="120012" y="20918"/>
                  </a:cubicBezTo>
                  <a:cubicBezTo>
                    <a:pt x="118271" y="16807"/>
                    <a:pt x="115720" y="13071"/>
                    <a:pt x="112504" y="9925"/>
                  </a:cubicBezTo>
                  <a:cubicBezTo>
                    <a:pt x="109289" y="6778"/>
                    <a:pt x="105471" y="4282"/>
                    <a:pt x="101270" y="2579"/>
                  </a:cubicBezTo>
                  <a:cubicBezTo>
                    <a:pt x="97068" y="876"/>
                    <a:pt x="92565" y="0"/>
                    <a:pt x="88017" y="0"/>
                  </a:cubicBezTo>
                  <a:close/>
                </a:path>
              </a:pathLst>
            </a:custGeom>
            <a:solidFill>
              <a:srgbClr val="FF451A"/>
            </a:solidFill>
            <a:ln w="1099"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859DD19-2420-8F5E-5080-36848A0139DD}"/>
                </a:ext>
              </a:extLst>
            </p:cNvPr>
            <p:cNvSpPr/>
            <p:nvPr/>
          </p:nvSpPr>
          <p:spPr>
            <a:xfrm>
              <a:off x="8699646" y="4780079"/>
              <a:ext cx="48499" cy="48407"/>
            </a:xfrm>
            <a:custGeom>
              <a:avLst/>
              <a:gdLst>
                <a:gd name="connsiteX0" fmla="*/ 0 w 48499"/>
                <a:gd name="connsiteY0" fmla="*/ 24204 h 48407"/>
                <a:gd name="connsiteX1" fmla="*/ 24250 w 48499"/>
                <a:gd name="connsiteY1" fmla="*/ 0 h 48407"/>
                <a:gd name="connsiteX2" fmla="*/ 48500 w 48499"/>
                <a:gd name="connsiteY2" fmla="*/ 24204 h 48407"/>
                <a:gd name="connsiteX3" fmla="*/ 24250 w 48499"/>
                <a:gd name="connsiteY3" fmla="*/ 48407 h 48407"/>
                <a:gd name="connsiteX4" fmla="*/ 0 w 48499"/>
                <a:gd name="connsiteY4" fmla="*/ 24204 h 4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99" h="48407">
                  <a:moveTo>
                    <a:pt x="0" y="24204"/>
                  </a:moveTo>
                  <a:cubicBezTo>
                    <a:pt x="0" y="10836"/>
                    <a:pt x="10857" y="0"/>
                    <a:pt x="24250" y="0"/>
                  </a:cubicBezTo>
                  <a:cubicBezTo>
                    <a:pt x="37643" y="0"/>
                    <a:pt x="48500" y="10836"/>
                    <a:pt x="48500" y="24204"/>
                  </a:cubicBezTo>
                  <a:cubicBezTo>
                    <a:pt x="48500" y="37571"/>
                    <a:pt x="37643" y="48407"/>
                    <a:pt x="24250" y="48407"/>
                  </a:cubicBezTo>
                  <a:cubicBezTo>
                    <a:pt x="10857" y="48407"/>
                    <a:pt x="0" y="37571"/>
                    <a:pt x="0" y="24204"/>
                  </a:cubicBezTo>
                  <a:close/>
                </a:path>
              </a:pathLst>
            </a:custGeom>
            <a:solidFill>
              <a:srgbClr val="FF451A"/>
            </a:solidFill>
            <a:ln w="1099" cap="flat">
              <a:noFill/>
              <a:prstDash val="solid"/>
              <a:miter/>
            </a:ln>
          </p:spPr>
          <p:txBody>
            <a:bodyPr rtlCol="0" anchor="ctr"/>
            <a:lstStyle/>
            <a:p>
              <a:endParaRPr lang="en-US"/>
            </a:p>
          </p:txBody>
        </p:sp>
      </p:grpSp>
    </p:spTree>
    <p:extLst>
      <p:ext uri="{BB962C8B-B14F-4D97-AF65-F5344CB8AC3E}">
        <p14:creationId xmlns:p14="http://schemas.microsoft.com/office/powerpoint/2010/main" val="2519882007"/>
      </p:ext>
    </p:extLst>
  </p:cSld>
  <p:clrMap bg1="lt1" tx1="dk1" bg2="lt2" tx2="dk2" accent1="accent1" accent2="accent2" accent3="accent3" accent4="accent4" accent5="accent5" accent6="accent6" hlink="hlink" folHlink="folHlink"/>
  <p:sldLayoutIdLst>
    <p:sldLayoutId id="2147485243" r:id="rId1"/>
    <p:sldLayoutId id="2147485222" r:id="rId2"/>
    <p:sldLayoutId id="2147485239" r:id="rId3"/>
    <p:sldLayoutId id="2147485237" r:id="rId4"/>
    <p:sldLayoutId id="2147485228" r:id="rId5"/>
    <p:sldLayoutId id="2147485231" r:id="rId6"/>
    <p:sldLayoutId id="2147485244" r:id="rId7"/>
    <p:sldLayoutId id="2147485245" r:id="rId8"/>
    <p:sldLayoutId id="2147485246" r:id="rId9"/>
  </p:sldLayoutIdLst>
  <p:hf hdr="0" ftr="0" dt="0"/>
  <p:txStyles>
    <p:titleStyle>
      <a:lvl1pPr algn="l" defTabSz="685800" rtl="0" eaLnBrk="1" latinLnBrk="0" hangingPunct="1">
        <a:lnSpc>
          <a:spcPct val="90000"/>
        </a:lnSpc>
        <a:spcBef>
          <a:spcPct val="0"/>
        </a:spcBef>
        <a:buNone/>
        <a:defRPr sz="1800" b="0" i="0" kern="1200" spc="0" baseline="0">
          <a:solidFill>
            <a:schemeClr val="accent1"/>
          </a:solidFill>
          <a:latin typeface="+mj-lt"/>
          <a:ea typeface="Roboto Medium" panose="02000000000000000000" pitchFamily="2" charset="0"/>
          <a:cs typeface="Roboto Medium" panose="02000000000000000000" pitchFamily="2" charset="0"/>
        </a:defRPr>
      </a:lvl1pPr>
    </p:titleStyle>
    <p:body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11"/>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orient="horz" pos="3140" userDrawn="1">
          <p15:clr>
            <a:srgbClr val="FBAE40"/>
          </p15:clr>
        </p15:guide>
        <p15:guide id="12" pos="249" userDrawn="1">
          <p15:clr>
            <a:srgbClr val="FBAE40"/>
          </p15:clr>
        </p15:guide>
        <p15:guide id="13" pos="5511" userDrawn="1">
          <p15:clr>
            <a:srgbClr val="FBAE40"/>
          </p15:clr>
        </p15:guide>
        <p15:guide id="16" orient="horz" pos="395" userDrawn="1">
          <p15:clr>
            <a:srgbClr val="FBAE40"/>
          </p15:clr>
        </p15:guide>
        <p15:guide id="18" pos="5171" userDrawn="1">
          <p15:clr>
            <a:srgbClr val="FBAE40"/>
          </p15:clr>
        </p15:guide>
        <p15:guide id="19" pos="589" userDrawn="1">
          <p15:clr>
            <a:srgbClr val="FBAE40"/>
          </p15:clr>
        </p15:guide>
        <p15:guide id="20" orient="horz" pos="2958" userDrawn="1">
          <p15:clr>
            <a:srgbClr val="FBAE40"/>
          </p15:clr>
        </p15:guide>
        <p15:guide id="21" orient="horz" pos="100" userDrawn="1">
          <p15:clr>
            <a:srgbClr val="FBAE4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DC9AEF-B6A8-4C02-4166-282F3B5BB6ED}"/>
              </a:ext>
            </a:extLst>
          </p:cNvPr>
          <p:cNvSpPr>
            <a:spLocks noGrp="1"/>
          </p:cNvSpPr>
          <p:nvPr>
            <p:ph type="body" sz="quarter" idx="11"/>
          </p:nvPr>
        </p:nvSpPr>
        <p:spPr/>
        <p:txBody>
          <a:bodyPr/>
          <a:lstStyle/>
          <a:p>
            <a:r>
              <a:rPr lang="en-US" dirty="0"/>
              <a:t>Genesys Business Value Specialists</a:t>
            </a:r>
          </a:p>
        </p:txBody>
      </p:sp>
      <p:sp>
        <p:nvSpPr>
          <p:cNvPr id="3" name="Text Placeholder 2">
            <a:extLst>
              <a:ext uri="{FF2B5EF4-FFF2-40B4-BE49-F238E27FC236}">
                <a16:creationId xmlns:a16="http://schemas.microsoft.com/office/drawing/2014/main" id="{E960A653-27C3-E23E-2426-C19B216917D2}"/>
              </a:ext>
            </a:extLst>
          </p:cNvPr>
          <p:cNvSpPr>
            <a:spLocks noGrp="1"/>
          </p:cNvSpPr>
          <p:nvPr>
            <p:ph type="body" sz="quarter" idx="12"/>
          </p:nvPr>
        </p:nvSpPr>
        <p:spPr/>
        <p:txBody>
          <a:bodyPr/>
          <a:lstStyle/>
          <a:p>
            <a:r>
              <a:rPr lang="en-US" dirty="0"/>
              <a:t>December 2025</a:t>
            </a:r>
          </a:p>
          <a:p>
            <a:endParaRPr lang="en-US" dirty="0"/>
          </a:p>
        </p:txBody>
      </p:sp>
      <p:sp>
        <p:nvSpPr>
          <p:cNvPr id="5" name="Text Placeholder 4">
            <a:extLst>
              <a:ext uri="{FF2B5EF4-FFF2-40B4-BE49-F238E27FC236}">
                <a16:creationId xmlns:a16="http://schemas.microsoft.com/office/drawing/2014/main" id="{D7FCA94B-BF2F-C749-00E3-A3E9E5584EEC}"/>
              </a:ext>
            </a:extLst>
          </p:cNvPr>
          <p:cNvSpPr>
            <a:spLocks noGrp="1"/>
          </p:cNvSpPr>
          <p:nvPr>
            <p:ph type="body" sz="quarter" idx="14"/>
          </p:nvPr>
        </p:nvSpPr>
        <p:spPr/>
        <p:txBody>
          <a:bodyPr/>
          <a:lstStyle/>
          <a:p>
            <a:r>
              <a:rPr lang="en-US" dirty="0" err="1"/>
              <a:t>CCaaS</a:t>
            </a:r>
            <a:r>
              <a:rPr lang="en-US" dirty="0"/>
              <a:t> Consolidation</a:t>
            </a:r>
          </a:p>
        </p:txBody>
      </p:sp>
      <p:sp>
        <p:nvSpPr>
          <p:cNvPr id="6" name="Text Placeholder 5">
            <a:extLst>
              <a:ext uri="{FF2B5EF4-FFF2-40B4-BE49-F238E27FC236}">
                <a16:creationId xmlns:a16="http://schemas.microsoft.com/office/drawing/2014/main" id="{AA0BECC8-8579-2C47-E683-9C4CD10B49B6}"/>
              </a:ext>
            </a:extLst>
          </p:cNvPr>
          <p:cNvSpPr>
            <a:spLocks noGrp="1"/>
          </p:cNvSpPr>
          <p:nvPr>
            <p:ph type="body" sz="quarter" idx="15"/>
          </p:nvPr>
        </p:nvSpPr>
        <p:spPr/>
        <p:txBody>
          <a:bodyPr/>
          <a:lstStyle/>
          <a:p>
            <a:r>
              <a:rPr lang="en-US" dirty="0"/>
              <a:t>Corporate Travel Management</a:t>
            </a:r>
          </a:p>
        </p:txBody>
      </p:sp>
      <p:pic>
        <p:nvPicPr>
          <p:cNvPr id="1026" name="Picture 2" descr="Corporate Travel Management">
            <a:extLst>
              <a:ext uri="{FF2B5EF4-FFF2-40B4-BE49-F238E27FC236}">
                <a16:creationId xmlns:a16="http://schemas.microsoft.com/office/drawing/2014/main" id="{2EC6E8E0-96BE-5820-9D44-2F6D4B175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763" y="331199"/>
            <a:ext cx="2406283" cy="814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637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8F5"/>
        </a:solidFill>
        <a:effectLst/>
      </p:bgPr>
    </p:bg>
    <p:spTree>
      <p:nvGrpSpPr>
        <p:cNvPr id="1" name=""/>
        <p:cNvGrpSpPr/>
        <p:nvPr/>
      </p:nvGrpSpPr>
      <p:grpSpPr>
        <a:xfrm>
          <a:off x="0" y="0"/>
          <a:ext cx="0" cy="0"/>
          <a:chOff x="0" y="0"/>
          <a:chExt cx="0" cy="0"/>
        </a:xfrm>
      </p:grpSpPr>
      <p:sp>
        <p:nvSpPr>
          <p:cNvPr id="13" name="Text Placeholder 1">
            <a:extLst>
              <a:ext uri="{FF2B5EF4-FFF2-40B4-BE49-F238E27FC236}">
                <a16:creationId xmlns:a16="http://schemas.microsoft.com/office/drawing/2014/main" id="{13407E78-A74E-82F1-4CA1-6B7690D6DDD6}"/>
              </a:ext>
            </a:extLst>
          </p:cNvPr>
          <p:cNvSpPr txBox="1">
            <a:spLocks/>
          </p:cNvSpPr>
          <p:nvPr/>
        </p:nvSpPr>
        <p:spPr>
          <a:xfrm>
            <a:off x="516467" y="172294"/>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3"/>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Business Benefit Detail</a:t>
            </a:r>
          </a:p>
        </p:txBody>
      </p:sp>
      <p:graphicFrame>
        <p:nvGraphicFramePr>
          <p:cNvPr id="14" name="Table 13">
            <a:extLst>
              <a:ext uri="{FF2B5EF4-FFF2-40B4-BE49-F238E27FC236}">
                <a16:creationId xmlns:a16="http://schemas.microsoft.com/office/drawing/2014/main" id="{E70A661E-7B15-6301-571F-96D3BD502BE8}"/>
              </a:ext>
            </a:extLst>
          </p:cNvPr>
          <p:cNvGraphicFramePr>
            <a:graphicFrameLocks noGrp="1"/>
          </p:cNvGraphicFramePr>
          <p:nvPr>
            <p:extLst>
              <p:ext uri="{D42A27DB-BD31-4B8C-83A1-F6EECF244321}">
                <p14:modId xmlns:p14="http://schemas.microsoft.com/office/powerpoint/2010/main" val="3457306456"/>
              </p:ext>
            </p:extLst>
          </p:nvPr>
        </p:nvGraphicFramePr>
        <p:xfrm>
          <a:off x="516467" y="666115"/>
          <a:ext cx="8197298" cy="3761497"/>
        </p:xfrm>
        <a:graphic>
          <a:graphicData uri="http://schemas.openxmlformats.org/drawingml/2006/table">
            <a:tbl>
              <a:tblPr firstRow="1" bandRow="1">
                <a:tableStyleId>{5A111915-BE36-4E01-A7E5-04B1672EAD32}</a:tableStyleId>
              </a:tblPr>
              <a:tblGrid>
                <a:gridCol w="1828800">
                  <a:extLst>
                    <a:ext uri="{9D8B030D-6E8A-4147-A177-3AD203B41FA5}">
                      <a16:colId xmlns:a16="http://schemas.microsoft.com/office/drawing/2014/main" val="2959141553"/>
                    </a:ext>
                  </a:extLst>
                </a:gridCol>
                <a:gridCol w="3200400">
                  <a:extLst>
                    <a:ext uri="{9D8B030D-6E8A-4147-A177-3AD203B41FA5}">
                      <a16:colId xmlns:a16="http://schemas.microsoft.com/office/drawing/2014/main" val="3119615925"/>
                    </a:ext>
                  </a:extLst>
                </a:gridCol>
                <a:gridCol w="1584049">
                  <a:extLst>
                    <a:ext uri="{9D8B030D-6E8A-4147-A177-3AD203B41FA5}">
                      <a16:colId xmlns:a16="http://schemas.microsoft.com/office/drawing/2014/main" val="920068011"/>
                    </a:ext>
                  </a:extLst>
                </a:gridCol>
                <a:gridCol w="1584049">
                  <a:extLst>
                    <a:ext uri="{9D8B030D-6E8A-4147-A177-3AD203B41FA5}">
                      <a16:colId xmlns:a16="http://schemas.microsoft.com/office/drawing/2014/main" val="2696781333"/>
                    </a:ext>
                  </a:extLst>
                </a:gridCol>
              </a:tblGrid>
              <a:tr h="317257">
                <a:tc>
                  <a:txBody>
                    <a:bodyPr/>
                    <a:lstStyle/>
                    <a:p>
                      <a:r>
                        <a:rPr lang="en-US" dirty="0"/>
                        <a:t>Capability</a:t>
                      </a:r>
                    </a:p>
                  </a:txBody>
                  <a:tcPr/>
                </a:tc>
                <a:tc>
                  <a:txBody>
                    <a:bodyPr/>
                    <a:lstStyle/>
                    <a:p>
                      <a:pPr algn="ctr"/>
                      <a:endParaRPr lang="en-US" dirty="0"/>
                    </a:p>
                  </a:txBody>
                  <a:tcPr/>
                </a:tc>
                <a:tc>
                  <a:txBody>
                    <a:bodyPr/>
                    <a:lstStyle/>
                    <a:p>
                      <a:pPr algn="ctr"/>
                      <a:r>
                        <a:rPr lang="en-US" dirty="0"/>
                        <a:t>Annual Value</a:t>
                      </a:r>
                    </a:p>
                  </a:txBody>
                  <a:tcPr/>
                </a:tc>
                <a:tc>
                  <a:txBody>
                    <a:bodyPr/>
                    <a:lstStyle/>
                    <a:p>
                      <a:pPr algn="ctr"/>
                      <a:r>
                        <a:rPr lang="en-US" dirty="0"/>
                        <a:t>3-Yr Value</a:t>
                      </a:r>
                    </a:p>
                  </a:txBody>
                  <a:tcPr/>
                </a:tc>
                <a:extLst>
                  <a:ext uri="{0D108BD9-81ED-4DB2-BD59-A6C34878D82A}">
                    <a16:rowId xmlns:a16="http://schemas.microsoft.com/office/drawing/2014/main" val="1275873325"/>
                  </a:ext>
                </a:extLst>
              </a:tr>
              <a:tr h="182880">
                <a:tc>
                  <a:txBody>
                    <a:bodyPr/>
                    <a:lstStyle/>
                    <a:p>
                      <a:r>
                        <a:rPr lang="en-US" sz="1100" dirty="0"/>
                        <a:t>Agent Copilot</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100" dirty="0"/>
                    </a:p>
                  </a:txBody>
                  <a:tcPr anchor="ctr"/>
                </a:tc>
                <a:tc>
                  <a:txBody>
                    <a:bodyPr/>
                    <a:lstStyle/>
                    <a:p>
                      <a:pPr algn="ctr"/>
                      <a:r>
                        <a:rPr lang="en-US" sz="1200" b="1" dirty="0"/>
                        <a:t>$6.0M</a:t>
                      </a:r>
                    </a:p>
                  </a:txBody>
                  <a:tcPr anchor="ctr"/>
                </a:tc>
                <a:tc>
                  <a:txBody>
                    <a:bodyPr/>
                    <a:lstStyle/>
                    <a:p>
                      <a:pPr algn="ctr"/>
                      <a:r>
                        <a:rPr lang="en-US" sz="1200" b="1" dirty="0"/>
                        <a:t>$7.4M</a:t>
                      </a:r>
                    </a:p>
                  </a:txBody>
                  <a:tcPr anchor="ctr"/>
                </a:tc>
                <a:extLst>
                  <a:ext uri="{0D108BD9-81ED-4DB2-BD59-A6C34878D82A}">
                    <a16:rowId xmlns:a16="http://schemas.microsoft.com/office/drawing/2014/main" val="1956832997"/>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Digital After Contact Work with Auto-summarization</a:t>
                      </a:r>
                    </a:p>
                  </a:txBody>
                  <a:tcPr anchor="ctr"/>
                </a:tc>
                <a:tc>
                  <a:txBody>
                    <a:bodyPr/>
                    <a:lstStyle/>
                    <a:p>
                      <a:pPr algn="ctr"/>
                      <a:r>
                        <a:rPr lang="en-US" sz="1100" dirty="0"/>
                        <a:t>$3.5M</a:t>
                      </a:r>
                    </a:p>
                  </a:txBody>
                  <a:tcPr anchor="ctr"/>
                </a:tc>
                <a:tc>
                  <a:txBody>
                    <a:bodyPr/>
                    <a:lstStyle/>
                    <a:p>
                      <a:pPr algn="ctr"/>
                      <a:r>
                        <a:rPr lang="en-US" sz="1100" dirty="0"/>
                        <a:t>$3.6M</a:t>
                      </a:r>
                    </a:p>
                  </a:txBody>
                  <a:tcPr anchor="ctr"/>
                </a:tc>
                <a:extLst>
                  <a:ext uri="{0D108BD9-81ED-4DB2-BD59-A6C34878D82A}">
                    <a16:rowId xmlns:a16="http://schemas.microsoft.com/office/drawing/2014/main" val="318654609"/>
                  </a:ext>
                </a:extLst>
              </a:tr>
              <a:tr h="182880">
                <a:tc>
                  <a:txBody>
                    <a:bodyPr/>
                    <a:lstStyle/>
                    <a:p>
                      <a:endParaRPr lang="en-US" sz="1100" dirty="0"/>
                    </a:p>
                  </a:txBody>
                  <a:tcPr/>
                </a:tc>
                <a:tc>
                  <a:txBody>
                    <a:bodyPr/>
                    <a:lstStyle/>
                    <a:p>
                      <a:pPr algn="l"/>
                      <a:r>
                        <a:rPr lang="en-US" sz="1100" dirty="0"/>
                        <a:t>Reduced Digital Handle Time with Real-time Knowledge Automation</a:t>
                      </a:r>
                    </a:p>
                  </a:txBody>
                  <a:tcPr anchor="ctr"/>
                </a:tc>
                <a:tc>
                  <a:txBody>
                    <a:bodyPr/>
                    <a:lstStyle/>
                    <a:p>
                      <a:pPr algn="ctr"/>
                      <a:r>
                        <a:rPr lang="en-US" sz="1100" dirty="0"/>
                        <a:t>$2.7M</a:t>
                      </a:r>
                    </a:p>
                  </a:txBody>
                  <a:tcPr anchor="ctr"/>
                </a:tc>
                <a:tc>
                  <a:txBody>
                    <a:bodyPr/>
                    <a:lstStyle/>
                    <a:p>
                      <a:pPr algn="ctr"/>
                      <a:r>
                        <a:rPr lang="en-US" sz="1100" dirty="0"/>
                        <a:t>$2.5M</a:t>
                      </a:r>
                    </a:p>
                  </a:txBody>
                  <a:tcPr anchor="ctr"/>
                </a:tc>
                <a:extLst>
                  <a:ext uri="{0D108BD9-81ED-4DB2-BD59-A6C34878D82A}">
                    <a16:rowId xmlns:a16="http://schemas.microsoft.com/office/drawing/2014/main" val="1293865726"/>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Voice Handle Time with Real-time Knowledge Automation</a:t>
                      </a:r>
                    </a:p>
                  </a:txBody>
                  <a:tcPr anchor="ctr"/>
                </a:tc>
                <a:tc>
                  <a:txBody>
                    <a:bodyPr/>
                    <a:lstStyle/>
                    <a:p>
                      <a:pPr algn="ctr"/>
                      <a:r>
                        <a:rPr lang="en-US" sz="1100" dirty="0"/>
                        <a:t>$763K</a:t>
                      </a:r>
                    </a:p>
                  </a:txBody>
                  <a:tcPr anchor="ctr"/>
                </a:tc>
                <a:tc>
                  <a:txBody>
                    <a:bodyPr/>
                    <a:lstStyle/>
                    <a:p>
                      <a:pPr algn="ctr"/>
                      <a:r>
                        <a:rPr lang="en-US" sz="1100" dirty="0"/>
                        <a:t>$824K</a:t>
                      </a:r>
                    </a:p>
                  </a:txBody>
                  <a:tcPr anchor="ctr"/>
                </a:tc>
                <a:extLst>
                  <a:ext uri="{0D108BD9-81ED-4DB2-BD59-A6C34878D82A}">
                    <a16:rowId xmlns:a16="http://schemas.microsoft.com/office/drawing/2014/main" val="1583824785"/>
                  </a:ext>
                </a:extLst>
              </a:tr>
              <a:tr h="182880">
                <a:tc>
                  <a:txBody>
                    <a:bodyPr/>
                    <a:lstStyle/>
                    <a:p>
                      <a:endParaRPr lang="en-US" sz="1100" dirty="0"/>
                    </a:p>
                  </a:txBody>
                  <a:tcPr/>
                </a:tc>
                <a:tc>
                  <a:txBody>
                    <a:bodyPr/>
                    <a:lstStyle/>
                    <a:p>
                      <a:pPr algn="l"/>
                      <a:r>
                        <a:rPr lang="en-US" sz="1100" dirty="0"/>
                        <a:t>Reduced Voice After Call Work with Auto-summarization</a:t>
                      </a:r>
                    </a:p>
                  </a:txBody>
                  <a:tcPr anchor="ctr"/>
                </a:tc>
                <a:tc>
                  <a:txBody>
                    <a:bodyPr/>
                    <a:lstStyle/>
                    <a:p>
                      <a:pPr algn="ctr"/>
                      <a:r>
                        <a:rPr lang="en-US" sz="1100" dirty="0"/>
                        <a:t>$366K</a:t>
                      </a:r>
                    </a:p>
                  </a:txBody>
                  <a:tcPr anchor="ctr"/>
                </a:tc>
                <a:tc>
                  <a:txBody>
                    <a:bodyPr/>
                    <a:lstStyle/>
                    <a:p>
                      <a:pPr algn="ctr"/>
                      <a:r>
                        <a:rPr lang="en-US" sz="1100" dirty="0"/>
                        <a:t>$450K</a:t>
                      </a:r>
                    </a:p>
                  </a:txBody>
                  <a:tcPr anchor="ctr"/>
                </a:tc>
                <a:extLst>
                  <a:ext uri="{0D108BD9-81ED-4DB2-BD59-A6C34878D82A}">
                    <a16:rowId xmlns:a16="http://schemas.microsoft.com/office/drawing/2014/main" val="1938558594"/>
                  </a:ext>
                </a:extLst>
              </a:tr>
              <a:tr h="1828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Workforce Forecasting and Scheduling</a:t>
                      </a:r>
                    </a:p>
                  </a:txBody>
                  <a:tcPr/>
                </a:tc>
                <a:tc>
                  <a:txBody>
                    <a:bodyPr/>
                    <a:lstStyle/>
                    <a:p>
                      <a:pPr algn="l"/>
                      <a:endParaRPr lang="en-US" sz="1100" dirty="0"/>
                    </a:p>
                  </a:txBody>
                  <a:tcPr anchor="ctr"/>
                </a:tc>
                <a:tc>
                  <a:txBody>
                    <a:bodyPr/>
                    <a:lstStyle/>
                    <a:p>
                      <a:pPr algn="ctr"/>
                      <a:r>
                        <a:rPr lang="en-US" sz="1200" b="1" dirty="0"/>
                        <a:t>$3.7M</a:t>
                      </a:r>
                    </a:p>
                  </a:txBody>
                  <a:tcPr anchor="ctr"/>
                </a:tc>
                <a:tc>
                  <a:txBody>
                    <a:bodyPr/>
                    <a:lstStyle/>
                    <a:p>
                      <a:pPr algn="ctr"/>
                      <a:r>
                        <a:rPr lang="en-US" sz="1200" b="1" dirty="0"/>
                        <a:t>$3M</a:t>
                      </a:r>
                    </a:p>
                  </a:txBody>
                  <a:tcPr anchor="ctr"/>
                </a:tc>
                <a:extLst>
                  <a:ext uri="{0D108BD9-81ED-4DB2-BD59-A6C34878D82A}">
                    <a16:rowId xmlns:a16="http://schemas.microsoft.com/office/drawing/2014/main" val="3157624237"/>
                  </a:ext>
                </a:extLst>
              </a:tr>
              <a:tr h="182880">
                <a:tc>
                  <a:txBody>
                    <a:bodyPr/>
                    <a:lstStyle/>
                    <a:p>
                      <a:endParaRPr lang="en-US" sz="1100" dirty="0"/>
                    </a:p>
                  </a:txBody>
                  <a:tcPr/>
                </a:tc>
                <a:tc>
                  <a:txBody>
                    <a:bodyPr/>
                    <a:lstStyle/>
                    <a:p>
                      <a:pPr algn="l"/>
                      <a:r>
                        <a:rPr lang="en-US" sz="1100" dirty="0"/>
                        <a:t>Reduced Overtime Costs</a:t>
                      </a:r>
                    </a:p>
                  </a:txBody>
                  <a:tcPr anchor="ctr"/>
                </a:tc>
                <a:tc>
                  <a:txBody>
                    <a:bodyPr/>
                    <a:lstStyle/>
                    <a:p>
                      <a:pPr algn="ctr"/>
                      <a:r>
                        <a:rPr lang="en-US" sz="1100" dirty="0"/>
                        <a:t>$2.7M</a:t>
                      </a:r>
                    </a:p>
                  </a:txBody>
                  <a:tcPr anchor="ctr"/>
                </a:tc>
                <a:tc>
                  <a:txBody>
                    <a:bodyPr/>
                    <a:lstStyle/>
                    <a:p>
                      <a:pPr algn="ctr"/>
                      <a:r>
                        <a:rPr lang="en-US" sz="1100" dirty="0"/>
                        <a:t>$2.2M</a:t>
                      </a:r>
                    </a:p>
                  </a:txBody>
                  <a:tcPr anchor="ctr"/>
                </a:tc>
                <a:extLst>
                  <a:ext uri="{0D108BD9-81ED-4DB2-BD59-A6C34878D82A}">
                    <a16:rowId xmlns:a16="http://schemas.microsoft.com/office/drawing/2014/main" val="2586109745"/>
                  </a:ext>
                </a:extLst>
              </a:tr>
              <a:tr h="182880">
                <a:tc>
                  <a:txBody>
                    <a:bodyPr/>
                    <a:lstStyle/>
                    <a:p>
                      <a:endParaRPr lang="en-US" sz="1100" dirty="0"/>
                    </a:p>
                  </a:txBody>
                  <a:tcPr/>
                </a:tc>
                <a:tc>
                  <a:txBody>
                    <a:bodyPr/>
                    <a:lstStyle/>
                    <a:p>
                      <a:pPr algn="l"/>
                      <a:r>
                        <a:rPr lang="en-US" sz="1100" dirty="0"/>
                        <a:t>Improved Employee Occupancy</a:t>
                      </a:r>
                    </a:p>
                  </a:txBody>
                  <a:tcPr anchor="ctr"/>
                </a:tc>
                <a:tc>
                  <a:txBody>
                    <a:bodyPr/>
                    <a:lstStyle/>
                    <a:p>
                      <a:pPr algn="ctr"/>
                      <a:r>
                        <a:rPr lang="en-US" sz="1100" dirty="0"/>
                        <a:t>$786K</a:t>
                      </a:r>
                    </a:p>
                  </a:txBody>
                  <a:tcPr anchor="ctr"/>
                </a:tc>
                <a:tc>
                  <a:txBody>
                    <a:bodyPr/>
                    <a:lstStyle/>
                    <a:p>
                      <a:pPr algn="ctr"/>
                      <a:r>
                        <a:rPr lang="en-US" sz="1100" dirty="0"/>
                        <a:t>$646K</a:t>
                      </a:r>
                    </a:p>
                  </a:txBody>
                  <a:tcPr anchor="ctr"/>
                </a:tc>
                <a:extLst>
                  <a:ext uri="{0D108BD9-81ED-4DB2-BD59-A6C34878D82A}">
                    <a16:rowId xmlns:a16="http://schemas.microsoft.com/office/drawing/2014/main" val="99017224"/>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Improved Reporting Capabilities</a:t>
                      </a:r>
                    </a:p>
                  </a:txBody>
                  <a:tcPr anchor="ctr"/>
                </a:tc>
                <a:tc>
                  <a:txBody>
                    <a:bodyPr/>
                    <a:lstStyle/>
                    <a:p>
                      <a:pPr algn="ctr"/>
                      <a:r>
                        <a:rPr lang="en-US" sz="1100" dirty="0"/>
                        <a:t>$116K</a:t>
                      </a:r>
                    </a:p>
                  </a:txBody>
                  <a:tcPr anchor="ctr"/>
                </a:tc>
                <a:tc>
                  <a:txBody>
                    <a:bodyPr/>
                    <a:lstStyle/>
                    <a:p>
                      <a:pPr algn="ctr"/>
                      <a:r>
                        <a:rPr lang="en-US" sz="1100" dirty="0"/>
                        <a:t>$95K</a:t>
                      </a:r>
                    </a:p>
                  </a:txBody>
                  <a:tcPr anchor="ctr"/>
                </a:tc>
                <a:extLst>
                  <a:ext uri="{0D108BD9-81ED-4DB2-BD59-A6C34878D82A}">
                    <a16:rowId xmlns:a16="http://schemas.microsoft.com/office/drawing/2014/main" val="813762903"/>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Support &amp; Management Work Time</a:t>
                      </a:r>
                    </a:p>
                  </a:txBody>
                  <a:tcPr anchor="ctr"/>
                </a:tc>
                <a:tc>
                  <a:txBody>
                    <a:bodyPr/>
                    <a:lstStyle/>
                    <a:p>
                      <a:pPr algn="ctr"/>
                      <a:r>
                        <a:rPr lang="en-US" sz="1100" dirty="0"/>
                        <a:t>$70K</a:t>
                      </a:r>
                    </a:p>
                  </a:txBody>
                  <a:tcPr anchor="ctr"/>
                </a:tc>
                <a:tc>
                  <a:txBody>
                    <a:bodyPr/>
                    <a:lstStyle/>
                    <a:p>
                      <a:pPr algn="ctr"/>
                      <a:r>
                        <a:rPr lang="en-US" sz="1100" dirty="0"/>
                        <a:t>$51K</a:t>
                      </a:r>
                    </a:p>
                  </a:txBody>
                  <a:tcPr anchor="ctr"/>
                </a:tc>
                <a:extLst>
                  <a:ext uri="{0D108BD9-81ED-4DB2-BD59-A6C34878D82A}">
                    <a16:rowId xmlns:a16="http://schemas.microsoft.com/office/drawing/2014/main" val="2848900678"/>
                  </a:ext>
                </a:extLst>
              </a:tr>
            </a:tbl>
          </a:graphicData>
        </a:graphic>
      </p:graphicFrame>
    </p:spTree>
    <p:extLst>
      <p:ext uri="{BB962C8B-B14F-4D97-AF65-F5344CB8AC3E}">
        <p14:creationId xmlns:p14="http://schemas.microsoft.com/office/powerpoint/2010/main" val="1744882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9F5"/>
        </a:solidFill>
        <a:effectLst/>
      </p:bgPr>
    </p:bg>
    <p:spTree>
      <p:nvGrpSpPr>
        <p:cNvPr id="1" name="">
          <a:extLst>
            <a:ext uri="{FF2B5EF4-FFF2-40B4-BE49-F238E27FC236}">
              <a16:creationId xmlns:a16="http://schemas.microsoft.com/office/drawing/2014/main" id="{20423F84-D374-7B98-2CB6-AB35512BBDDE}"/>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EF54D8C6-9152-10FF-8F29-3E666AF79D7E}"/>
              </a:ext>
            </a:extLst>
          </p:cNvPr>
          <p:cNvSpPr txBox="1">
            <a:spLocks/>
          </p:cNvSpPr>
          <p:nvPr/>
        </p:nvSpPr>
        <p:spPr>
          <a:xfrm>
            <a:off x="516467" y="172294"/>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3"/>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Business Benefit Detail</a:t>
            </a:r>
          </a:p>
        </p:txBody>
      </p:sp>
      <p:graphicFrame>
        <p:nvGraphicFramePr>
          <p:cNvPr id="14" name="Table 13">
            <a:extLst>
              <a:ext uri="{FF2B5EF4-FFF2-40B4-BE49-F238E27FC236}">
                <a16:creationId xmlns:a16="http://schemas.microsoft.com/office/drawing/2014/main" id="{36FDB282-CDAC-370D-D7A0-E1C0DF3A7A34}"/>
              </a:ext>
            </a:extLst>
          </p:cNvPr>
          <p:cNvGraphicFramePr>
            <a:graphicFrameLocks noGrp="1"/>
          </p:cNvGraphicFramePr>
          <p:nvPr>
            <p:extLst>
              <p:ext uri="{D42A27DB-BD31-4B8C-83A1-F6EECF244321}">
                <p14:modId xmlns:p14="http://schemas.microsoft.com/office/powerpoint/2010/main" val="1657153162"/>
              </p:ext>
            </p:extLst>
          </p:nvPr>
        </p:nvGraphicFramePr>
        <p:xfrm>
          <a:off x="516467" y="666115"/>
          <a:ext cx="8195161" cy="4127257"/>
        </p:xfrm>
        <a:graphic>
          <a:graphicData uri="http://schemas.openxmlformats.org/drawingml/2006/table">
            <a:tbl>
              <a:tblPr firstRow="1" bandRow="1">
                <a:tableStyleId>{5A111915-BE36-4E01-A7E5-04B1672EAD32}</a:tableStyleId>
              </a:tblPr>
              <a:tblGrid>
                <a:gridCol w="1828800">
                  <a:extLst>
                    <a:ext uri="{9D8B030D-6E8A-4147-A177-3AD203B41FA5}">
                      <a16:colId xmlns:a16="http://schemas.microsoft.com/office/drawing/2014/main" val="2959141553"/>
                    </a:ext>
                  </a:extLst>
                </a:gridCol>
                <a:gridCol w="3200400">
                  <a:extLst>
                    <a:ext uri="{9D8B030D-6E8A-4147-A177-3AD203B41FA5}">
                      <a16:colId xmlns:a16="http://schemas.microsoft.com/office/drawing/2014/main" val="3119615925"/>
                    </a:ext>
                  </a:extLst>
                </a:gridCol>
                <a:gridCol w="1581912">
                  <a:extLst>
                    <a:ext uri="{9D8B030D-6E8A-4147-A177-3AD203B41FA5}">
                      <a16:colId xmlns:a16="http://schemas.microsoft.com/office/drawing/2014/main" val="920068011"/>
                    </a:ext>
                  </a:extLst>
                </a:gridCol>
                <a:gridCol w="1584049">
                  <a:extLst>
                    <a:ext uri="{9D8B030D-6E8A-4147-A177-3AD203B41FA5}">
                      <a16:colId xmlns:a16="http://schemas.microsoft.com/office/drawing/2014/main" val="2696781333"/>
                    </a:ext>
                  </a:extLst>
                </a:gridCol>
              </a:tblGrid>
              <a:tr h="317257">
                <a:tc>
                  <a:txBody>
                    <a:bodyPr/>
                    <a:lstStyle/>
                    <a:p>
                      <a:r>
                        <a:rPr lang="en-US" dirty="0"/>
                        <a:t>Capability</a:t>
                      </a:r>
                    </a:p>
                  </a:txBody>
                  <a:tcPr/>
                </a:tc>
                <a:tc>
                  <a:txBody>
                    <a:bodyPr/>
                    <a:lstStyle/>
                    <a:p>
                      <a:pPr algn="ctr"/>
                      <a:endParaRPr lang="en-US" dirty="0"/>
                    </a:p>
                  </a:txBody>
                  <a:tcPr/>
                </a:tc>
                <a:tc>
                  <a:txBody>
                    <a:bodyPr/>
                    <a:lstStyle/>
                    <a:p>
                      <a:pPr algn="ctr"/>
                      <a:r>
                        <a:rPr lang="en-US" dirty="0"/>
                        <a:t>Annual Value</a:t>
                      </a:r>
                    </a:p>
                  </a:txBody>
                  <a:tcPr/>
                </a:tc>
                <a:tc>
                  <a:txBody>
                    <a:bodyPr/>
                    <a:lstStyle/>
                    <a:p>
                      <a:pPr algn="ctr"/>
                      <a:r>
                        <a:rPr lang="en-US" dirty="0"/>
                        <a:t>3-Yr Value</a:t>
                      </a:r>
                    </a:p>
                  </a:txBody>
                  <a:tcPr/>
                </a:tc>
                <a:extLst>
                  <a:ext uri="{0D108BD9-81ED-4DB2-BD59-A6C34878D82A}">
                    <a16:rowId xmlns:a16="http://schemas.microsoft.com/office/drawing/2014/main" val="1275873325"/>
                  </a:ext>
                </a:extLst>
              </a:tr>
              <a:tr h="182880">
                <a:tc>
                  <a:txBody>
                    <a:bodyPr/>
                    <a:lstStyle/>
                    <a:p>
                      <a:r>
                        <a:rPr lang="en-US" sz="1100" dirty="0"/>
                        <a:t>Email</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sz="1100" dirty="0"/>
                    </a:p>
                  </a:txBody>
                  <a:tcPr anchor="ctr"/>
                </a:tc>
                <a:tc>
                  <a:txBody>
                    <a:bodyPr/>
                    <a:lstStyle/>
                    <a:p>
                      <a:pPr algn="ctr"/>
                      <a:r>
                        <a:rPr lang="en-US" sz="1200" b="1" dirty="0"/>
                        <a:t>$2.4M</a:t>
                      </a:r>
                    </a:p>
                  </a:txBody>
                  <a:tcPr anchor="ctr"/>
                </a:tc>
                <a:tc>
                  <a:txBody>
                    <a:bodyPr/>
                    <a:lstStyle/>
                    <a:p>
                      <a:pPr algn="ctr"/>
                      <a:r>
                        <a:rPr lang="en-US" sz="1200" b="1" dirty="0"/>
                        <a:t>$2.9M</a:t>
                      </a:r>
                    </a:p>
                  </a:txBody>
                  <a:tcPr anchor="ctr"/>
                </a:tc>
                <a:extLst>
                  <a:ext uri="{0D108BD9-81ED-4DB2-BD59-A6C34878D82A}">
                    <a16:rowId xmlns:a16="http://schemas.microsoft.com/office/drawing/2014/main" val="1956832997"/>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Email Interactions with Auto-Respond</a:t>
                      </a:r>
                    </a:p>
                  </a:txBody>
                  <a:tcPr anchor="ctr"/>
                </a:tc>
                <a:tc>
                  <a:txBody>
                    <a:bodyPr/>
                    <a:lstStyle/>
                    <a:p>
                      <a:pPr algn="ctr"/>
                      <a:r>
                        <a:rPr lang="en-US" sz="1100" dirty="0"/>
                        <a:t>$1.4M</a:t>
                      </a:r>
                    </a:p>
                  </a:txBody>
                  <a:tcPr anchor="ctr"/>
                </a:tc>
                <a:tc>
                  <a:txBody>
                    <a:bodyPr/>
                    <a:lstStyle/>
                    <a:p>
                      <a:pPr algn="ctr"/>
                      <a:r>
                        <a:rPr lang="en-US" sz="1100" dirty="0"/>
                        <a:t>$1.7M</a:t>
                      </a:r>
                    </a:p>
                  </a:txBody>
                  <a:tcPr anchor="ctr"/>
                </a:tc>
                <a:extLst>
                  <a:ext uri="{0D108BD9-81ED-4DB2-BD59-A6C34878D82A}">
                    <a16:rowId xmlns:a16="http://schemas.microsoft.com/office/drawing/2014/main" val="318654609"/>
                  </a:ext>
                </a:extLst>
              </a:tr>
              <a:tr h="182880">
                <a:tc>
                  <a:txBody>
                    <a:bodyPr/>
                    <a:lstStyle/>
                    <a:p>
                      <a:endParaRPr lang="en-US" sz="1100" dirty="0"/>
                    </a:p>
                  </a:txBody>
                  <a:tcPr/>
                </a:tc>
                <a:tc>
                  <a:txBody>
                    <a:bodyPr/>
                    <a:lstStyle/>
                    <a:p>
                      <a:pPr algn="l"/>
                      <a:r>
                        <a:rPr lang="en-US" sz="1100" dirty="0"/>
                        <a:t>Reduced Email Handle Time with Auto-Suggest</a:t>
                      </a:r>
                    </a:p>
                  </a:txBody>
                  <a:tcPr anchor="ctr"/>
                </a:tc>
                <a:tc>
                  <a:txBody>
                    <a:bodyPr/>
                    <a:lstStyle/>
                    <a:p>
                      <a:pPr algn="ctr"/>
                      <a:r>
                        <a:rPr lang="en-US" sz="1100" dirty="0"/>
                        <a:t>$1M</a:t>
                      </a:r>
                    </a:p>
                  </a:txBody>
                  <a:tcPr anchor="ctr"/>
                </a:tc>
                <a:tc>
                  <a:txBody>
                    <a:bodyPr/>
                    <a:lstStyle/>
                    <a:p>
                      <a:pPr algn="ctr"/>
                      <a:r>
                        <a:rPr lang="en-US" sz="1100" dirty="0"/>
                        <a:t>$1.2M</a:t>
                      </a:r>
                    </a:p>
                  </a:txBody>
                  <a:tcPr anchor="ctr"/>
                </a:tc>
                <a:extLst>
                  <a:ext uri="{0D108BD9-81ED-4DB2-BD59-A6C34878D82A}">
                    <a16:rowId xmlns:a16="http://schemas.microsoft.com/office/drawing/2014/main" val="1293865726"/>
                  </a:ext>
                </a:extLst>
              </a:tr>
              <a:tr h="182880">
                <a:tc>
                  <a:txBody>
                    <a:bodyPr/>
                    <a:lstStyle/>
                    <a:p>
                      <a:r>
                        <a:rPr lang="en-US" sz="1100" dirty="0"/>
                        <a:t>Speech &amp; Text Analytics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100" dirty="0"/>
                    </a:p>
                  </a:txBody>
                  <a:tcPr anchor="ctr"/>
                </a:tc>
                <a:tc>
                  <a:txBody>
                    <a:bodyPr/>
                    <a:lstStyle/>
                    <a:p>
                      <a:pPr algn="ctr"/>
                      <a:r>
                        <a:rPr lang="en-US" sz="1100" b="1" dirty="0"/>
                        <a:t>$672K</a:t>
                      </a:r>
                    </a:p>
                  </a:txBody>
                  <a:tcPr anchor="ctr"/>
                </a:tc>
                <a:tc>
                  <a:txBody>
                    <a:bodyPr/>
                    <a:lstStyle/>
                    <a:p>
                      <a:pPr algn="ctr"/>
                      <a:r>
                        <a:rPr lang="en-US" sz="1100" b="1" dirty="0"/>
                        <a:t>$814K</a:t>
                      </a:r>
                    </a:p>
                  </a:txBody>
                  <a:tcPr anchor="ctr"/>
                </a:tc>
                <a:extLst>
                  <a:ext uri="{0D108BD9-81ED-4DB2-BD59-A6C34878D82A}">
                    <a16:rowId xmlns:a16="http://schemas.microsoft.com/office/drawing/2014/main" val="1583824785"/>
                  </a:ext>
                </a:extLst>
              </a:tr>
              <a:tr h="182880">
                <a:tc>
                  <a:txBody>
                    <a:bodyPr/>
                    <a:lstStyle/>
                    <a:p>
                      <a:endParaRPr lang="en-US" sz="1100" dirty="0"/>
                    </a:p>
                  </a:txBody>
                  <a:tcPr/>
                </a:tc>
                <a:tc>
                  <a:txBody>
                    <a:bodyPr/>
                    <a:lstStyle/>
                    <a:p>
                      <a:pPr algn="l"/>
                      <a:r>
                        <a:rPr lang="en-US" sz="1100" dirty="0"/>
                        <a:t>Reduced Handle Time</a:t>
                      </a:r>
                    </a:p>
                  </a:txBody>
                  <a:tcPr anchor="ctr"/>
                </a:tc>
                <a:tc>
                  <a:txBody>
                    <a:bodyPr/>
                    <a:lstStyle/>
                    <a:p>
                      <a:pPr algn="ctr"/>
                      <a:r>
                        <a:rPr lang="en-US" sz="1100" dirty="0"/>
                        <a:t>$672K</a:t>
                      </a:r>
                    </a:p>
                  </a:txBody>
                  <a:tcPr anchor="ctr"/>
                </a:tc>
                <a:tc>
                  <a:txBody>
                    <a:bodyPr/>
                    <a:lstStyle/>
                    <a:p>
                      <a:pPr algn="ctr"/>
                      <a:r>
                        <a:rPr lang="en-US" sz="1100" dirty="0"/>
                        <a:t>$814K</a:t>
                      </a:r>
                    </a:p>
                  </a:txBody>
                  <a:tcPr anchor="ctr"/>
                </a:tc>
                <a:extLst>
                  <a:ext uri="{0D108BD9-81ED-4DB2-BD59-A6C34878D82A}">
                    <a16:rowId xmlns:a16="http://schemas.microsoft.com/office/drawing/2014/main" val="1938558594"/>
                  </a:ext>
                </a:extLst>
              </a:tr>
              <a:tr h="1828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Predictive Routing</a:t>
                      </a:r>
                    </a:p>
                  </a:txBody>
                  <a:tcPr/>
                </a:tc>
                <a:tc>
                  <a:txBody>
                    <a:bodyPr/>
                    <a:lstStyle/>
                    <a:p>
                      <a:pPr algn="l"/>
                      <a:endParaRPr lang="en-US" sz="1100" dirty="0"/>
                    </a:p>
                  </a:txBody>
                  <a:tcPr anchor="ctr"/>
                </a:tc>
                <a:tc>
                  <a:txBody>
                    <a:bodyPr/>
                    <a:lstStyle/>
                    <a:p>
                      <a:pPr algn="ctr"/>
                      <a:r>
                        <a:rPr lang="en-US" sz="1200" b="1" dirty="0"/>
                        <a:t>$470K</a:t>
                      </a:r>
                    </a:p>
                  </a:txBody>
                  <a:tcPr anchor="ctr"/>
                </a:tc>
                <a:tc>
                  <a:txBody>
                    <a:bodyPr/>
                    <a:lstStyle/>
                    <a:p>
                      <a:pPr algn="ctr"/>
                      <a:r>
                        <a:rPr lang="en-US" sz="1200" b="1" dirty="0"/>
                        <a:t>$526K</a:t>
                      </a:r>
                    </a:p>
                  </a:txBody>
                  <a:tcPr anchor="ctr"/>
                </a:tc>
                <a:extLst>
                  <a:ext uri="{0D108BD9-81ED-4DB2-BD59-A6C34878D82A}">
                    <a16:rowId xmlns:a16="http://schemas.microsoft.com/office/drawing/2014/main" val="3157624237"/>
                  </a:ext>
                </a:extLst>
              </a:tr>
              <a:tr h="182880">
                <a:tc>
                  <a:txBody>
                    <a:bodyPr/>
                    <a:lstStyle/>
                    <a:p>
                      <a:endParaRPr lang="en-US" sz="1100" dirty="0"/>
                    </a:p>
                  </a:txBody>
                  <a:tcPr/>
                </a:tc>
                <a:tc>
                  <a:txBody>
                    <a:bodyPr/>
                    <a:lstStyle/>
                    <a:p>
                      <a:pPr algn="l"/>
                      <a:r>
                        <a:rPr lang="en-US" sz="1100" dirty="0"/>
                        <a:t>Increased Sales Conversion with Predictive Routing</a:t>
                      </a:r>
                    </a:p>
                  </a:txBody>
                  <a:tcPr anchor="ctr"/>
                </a:tc>
                <a:tc>
                  <a:txBody>
                    <a:bodyPr/>
                    <a:lstStyle/>
                    <a:p>
                      <a:pPr algn="ctr"/>
                      <a:r>
                        <a:rPr lang="en-US" sz="1100" dirty="0"/>
                        <a:t>$285K</a:t>
                      </a:r>
                    </a:p>
                  </a:txBody>
                  <a:tcPr anchor="ctr"/>
                </a:tc>
                <a:tc>
                  <a:txBody>
                    <a:bodyPr/>
                    <a:lstStyle/>
                    <a:p>
                      <a:pPr algn="ctr"/>
                      <a:r>
                        <a:rPr lang="en-US" sz="1100" dirty="0"/>
                        <a:t>$293K</a:t>
                      </a:r>
                    </a:p>
                  </a:txBody>
                  <a:tcPr anchor="ctr"/>
                </a:tc>
                <a:extLst>
                  <a:ext uri="{0D108BD9-81ED-4DB2-BD59-A6C34878D82A}">
                    <a16:rowId xmlns:a16="http://schemas.microsoft.com/office/drawing/2014/main" val="2586109745"/>
                  </a:ext>
                </a:extLst>
              </a:tr>
              <a:tr h="182880">
                <a:tc>
                  <a:txBody>
                    <a:bodyPr/>
                    <a:lstStyle/>
                    <a:p>
                      <a:endParaRPr lang="en-US" sz="1100" dirty="0"/>
                    </a:p>
                  </a:txBody>
                  <a:tcPr/>
                </a:tc>
                <a:tc>
                  <a:txBody>
                    <a:bodyPr/>
                    <a:lstStyle/>
                    <a:p>
                      <a:pPr algn="l"/>
                      <a:r>
                        <a:rPr lang="en-US" sz="1100" dirty="0"/>
                        <a:t>Reduced Handle Time with Predictive Routing</a:t>
                      </a:r>
                    </a:p>
                  </a:txBody>
                  <a:tcPr anchor="ctr"/>
                </a:tc>
                <a:tc>
                  <a:txBody>
                    <a:bodyPr/>
                    <a:lstStyle/>
                    <a:p>
                      <a:pPr algn="ctr"/>
                      <a:r>
                        <a:rPr lang="en-US" sz="1100" dirty="0"/>
                        <a:t>$185K</a:t>
                      </a:r>
                    </a:p>
                  </a:txBody>
                  <a:tcPr anchor="ctr"/>
                </a:tc>
                <a:tc>
                  <a:txBody>
                    <a:bodyPr/>
                    <a:lstStyle/>
                    <a:p>
                      <a:pPr algn="ctr"/>
                      <a:r>
                        <a:rPr lang="en-US" sz="1100" dirty="0"/>
                        <a:t>$233K</a:t>
                      </a:r>
                    </a:p>
                  </a:txBody>
                  <a:tcPr anchor="ctr"/>
                </a:tc>
                <a:extLst>
                  <a:ext uri="{0D108BD9-81ED-4DB2-BD59-A6C34878D82A}">
                    <a16:rowId xmlns:a16="http://schemas.microsoft.com/office/drawing/2014/main" val="99017224"/>
                  </a:ext>
                </a:extLst>
              </a:tr>
              <a:tr h="182880">
                <a:tc>
                  <a:txBody>
                    <a:bodyPr/>
                    <a:lstStyle/>
                    <a:p>
                      <a:r>
                        <a:rPr lang="en-US" sz="1100" dirty="0"/>
                        <a:t>Supervisor Copilot</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100" dirty="0"/>
                    </a:p>
                  </a:txBody>
                  <a:tcPr anchor="ctr"/>
                </a:tc>
                <a:tc>
                  <a:txBody>
                    <a:bodyPr/>
                    <a:lstStyle/>
                    <a:p>
                      <a:pPr algn="ctr"/>
                      <a:r>
                        <a:rPr lang="en-US" sz="1100" b="1" dirty="0"/>
                        <a:t>$302K</a:t>
                      </a:r>
                    </a:p>
                  </a:txBody>
                  <a:tcPr anchor="ctr"/>
                </a:tc>
                <a:tc>
                  <a:txBody>
                    <a:bodyPr/>
                    <a:lstStyle/>
                    <a:p>
                      <a:pPr algn="ctr"/>
                      <a:r>
                        <a:rPr lang="en-US" sz="1100" b="1" dirty="0"/>
                        <a:t>$367K</a:t>
                      </a:r>
                    </a:p>
                  </a:txBody>
                  <a:tcPr anchor="ctr"/>
                </a:tc>
                <a:extLst>
                  <a:ext uri="{0D108BD9-81ED-4DB2-BD59-A6C34878D82A}">
                    <a16:rowId xmlns:a16="http://schemas.microsoft.com/office/drawing/2014/main" val="813762903"/>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Quality Evaluation Time with Al-Summary and Insights</a:t>
                      </a:r>
                    </a:p>
                  </a:txBody>
                  <a:tcPr anchor="ctr"/>
                </a:tc>
                <a:tc>
                  <a:txBody>
                    <a:bodyPr/>
                    <a:lstStyle/>
                    <a:p>
                      <a:pPr algn="ctr"/>
                      <a:r>
                        <a:rPr lang="en-US" sz="1100" dirty="0"/>
                        <a:t>$137K</a:t>
                      </a:r>
                    </a:p>
                  </a:txBody>
                  <a:tcPr anchor="ctr"/>
                </a:tc>
                <a:tc>
                  <a:txBody>
                    <a:bodyPr/>
                    <a:lstStyle/>
                    <a:p>
                      <a:pPr algn="ctr"/>
                      <a:r>
                        <a:rPr lang="en-US" sz="1100" dirty="0"/>
                        <a:t>$167K</a:t>
                      </a:r>
                    </a:p>
                  </a:txBody>
                  <a:tcPr anchor="ctr"/>
                </a:tc>
                <a:extLst>
                  <a:ext uri="{0D108BD9-81ED-4DB2-BD59-A6C34878D82A}">
                    <a16:rowId xmlns:a16="http://schemas.microsoft.com/office/drawing/2014/main" val="2136396416"/>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Administration Costs with Supervisor Copilot</a:t>
                      </a:r>
                    </a:p>
                  </a:txBody>
                  <a:tcPr anchor="ctr"/>
                </a:tc>
                <a:tc>
                  <a:txBody>
                    <a:bodyPr/>
                    <a:lstStyle/>
                    <a:p>
                      <a:pPr algn="ctr"/>
                      <a:r>
                        <a:rPr lang="en-US" sz="1100" dirty="0"/>
                        <a:t>$90K</a:t>
                      </a:r>
                    </a:p>
                  </a:txBody>
                  <a:tcPr anchor="ctr"/>
                </a:tc>
                <a:tc>
                  <a:txBody>
                    <a:bodyPr/>
                    <a:lstStyle/>
                    <a:p>
                      <a:pPr algn="ctr"/>
                      <a:r>
                        <a:rPr lang="en-US" sz="1100" dirty="0"/>
                        <a:t>$105K</a:t>
                      </a:r>
                    </a:p>
                  </a:txBody>
                  <a:tcPr anchor="ctr"/>
                </a:tc>
                <a:extLst>
                  <a:ext uri="{0D108BD9-81ED-4DB2-BD59-A6C34878D82A}">
                    <a16:rowId xmlns:a16="http://schemas.microsoft.com/office/drawing/2014/main" val="1355462721"/>
                  </a:ext>
                </a:extLst>
              </a:tr>
              <a:tr h="182880">
                <a:tc>
                  <a:txBody>
                    <a:bodyPr/>
                    <a:lstStyle/>
                    <a:p>
                      <a:endParaRPr lang="en-US" sz="1100"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Reduced Supervisor Evaluation Effort with Al-Translate</a:t>
                      </a:r>
                    </a:p>
                  </a:txBody>
                  <a:tcPr anchor="ctr"/>
                </a:tc>
                <a:tc>
                  <a:txBody>
                    <a:bodyPr/>
                    <a:lstStyle/>
                    <a:p>
                      <a:pPr algn="ctr"/>
                      <a:r>
                        <a:rPr lang="en-US" sz="1100" dirty="0"/>
                        <a:t>$74K</a:t>
                      </a:r>
                    </a:p>
                  </a:txBody>
                  <a:tcPr anchor="ctr"/>
                </a:tc>
                <a:tc>
                  <a:txBody>
                    <a:bodyPr/>
                    <a:lstStyle/>
                    <a:p>
                      <a:pPr algn="ctr"/>
                      <a:r>
                        <a:rPr lang="en-US" sz="1100" dirty="0"/>
                        <a:t>$95K</a:t>
                      </a:r>
                    </a:p>
                  </a:txBody>
                  <a:tcPr anchor="ctr"/>
                </a:tc>
                <a:extLst>
                  <a:ext uri="{0D108BD9-81ED-4DB2-BD59-A6C34878D82A}">
                    <a16:rowId xmlns:a16="http://schemas.microsoft.com/office/drawing/2014/main" val="2848900678"/>
                  </a:ext>
                </a:extLst>
              </a:tr>
            </a:tbl>
          </a:graphicData>
        </a:graphic>
      </p:graphicFrame>
    </p:spTree>
    <p:extLst>
      <p:ext uri="{BB962C8B-B14F-4D97-AF65-F5344CB8AC3E}">
        <p14:creationId xmlns:p14="http://schemas.microsoft.com/office/powerpoint/2010/main" val="916927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B0A2B-08CF-BED5-B787-FABE1649E7F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8F50CB9-9BF0-24CB-AB90-59CFA0C71BEA}"/>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NA Benefit Schedule</a:t>
            </a:r>
          </a:p>
        </p:txBody>
      </p:sp>
      <p:graphicFrame>
        <p:nvGraphicFramePr>
          <p:cNvPr id="4" name="Table 3">
            <a:extLst>
              <a:ext uri="{FF2B5EF4-FFF2-40B4-BE49-F238E27FC236}">
                <a16:creationId xmlns:a16="http://schemas.microsoft.com/office/drawing/2014/main" id="{EB35AC06-2C53-720E-467E-922EACF87D08}"/>
              </a:ext>
            </a:extLst>
          </p:cNvPr>
          <p:cNvGraphicFramePr>
            <a:graphicFrameLocks noGrp="1"/>
          </p:cNvGraphicFramePr>
          <p:nvPr>
            <p:extLst>
              <p:ext uri="{D42A27DB-BD31-4B8C-83A1-F6EECF244321}">
                <p14:modId xmlns:p14="http://schemas.microsoft.com/office/powerpoint/2010/main" val="4237152436"/>
              </p:ext>
            </p:extLst>
          </p:nvPr>
        </p:nvGraphicFramePr>
        <p:xfrm>
          <a:off x="1001731" y="1453832"/>
          <a:ext cx="7140538" cy="2235835"/>
        </p:xfrm>
        <a:graphic>
          <a:graphicData uri="http://schemas.openxmlformats.org/drawingml/2006/table">
            <a:tbl>
              <a:tblPr firstRow="1" bandRow="1">
                <a:tableStyleId>{5A111915-BE36-4E01-A7E5-04B1672EAD32}</a:tableStyleId>
              </a:tblPr>
              <a:tblGrid>
                <a:gridCol w="3820562">
                  <a:extLst>
                    <a:ext uri="{9D8B030D-6E8A-4147-A177-3AD203B41FA5}">
                      <a16:colId xmlns:a16="http://schemas.microsoft.com/office/drawing/2014/main" val="2959141553"/>
                    </a:ext>
                  </a:extLst>
                </a:gridCol>
                <a:gridCol w="1878037">
                  <a:extLst>
                    <a:ext uri="{9D8B030D-6E8A-4147-A177-3AD203B41FA5}">
                      <a16:colId xmlns:a16="http://schemas.microsoft.com/office/drawing/2014/main" val="920068011"/>
                    </a:ext>
                  </a:extLst>
                </a:gridCol>
                <a:gridCol w="1441939">
                  <a:extLst>
                    <a:ext uri="{9D8B030D-6E8A-4147-A177-3AD203B41FA5}">
                      <a16:colId xmlns:a16="http://schemas.microsoft.com/office/drawing/2014/main" val="2696781333"/>
                    </a:ext>
                  </a:extLst>
                </a:gridCol>
              </a:tblGrid>
              <a:tr h="317257">
                <a:tc>
                  <a:txBody>
                    <a:bodyPr/>
                    <a:lstStyle/>
                    <a:p>
                      <a:endParaRPr lang="en-US" dirty="0"/>
                    </a:p>
                  </a:txBody>
                  <a:tcPr/>
                </a:tc>
                <a:tc>
                  <a:txBody>
                    <a:bodyPr/>
                    <a:lstStyle/>
                    <a:p>
                      <a:pPr algn="ctr"/>
                      <a:r>
                        <a:rPr lang="en-US" dirty="0"/>
                        <a:t>Annual Value</a:t>
                      </a:r>
                    </a:p>
                  </a:txBody>
                  <a:tcPr/>
                </a:tc>
                <a:tc>
                  <a:txBody>
                    <a:bodyPr/>
                    <a:lstStyle/>
                    <a:p>
                      <a:pPr algn="ctr"/>
                      <a:r>
                        <a:rPr lang="en-US" dirty="0"/>
                        <a:t>3-Yr Value</a:t>
                      </a:r>
                    </a:p>
                  </a:txBody>
                  <a:tcPr/>
                </a:tc>
                <a:extLst>
                  <a:ext uri="{0D108BD9-81ED-4DB2-BD59-A6C34878D82A}">
                    <a16:rowId xmlns:a16="http://schemas.microsoft.com/office/drawing/2014/main" val="1275873325"/>
                  </a:ext>
                </a:extLst>
              </a:tr>
              <a:tr h="276583">
                <a:tc>
                  <a:txBody>
                    <a:bodyPr/>
                    <a:lstStyle/>
                    <a:p>
                      <a:r>
                        <a:rPr lang="en-US" sz="1100" dirty="0"/>
                        <a:t>Agent Copilot</a:t>
                      </a:r>
                    </a:p>
                  </a:txBody>
                  <a:tcPr/>
                </a:tc>
                <a:tc>
                  <a:txBody>
                    <a:bodyPr/>
                    <a:lstStyle/>
                    <a:p>
                      <a:pPr algn="ctr"/>
                      <a:r>
                        <a:rPr lang="en-US" sz="1100" dirty="0"/>
                        <a:t>$2.4M</a:t>
                      </a:r>
                    </a:p>
                  </a:txBody>
                  <a:tcPr anchor="ctr"/>
                </a:tc>
                <a:tc>
                  <a:txBody>
                    <a:bodyPr/>
                    <a:lstStyle/>
                    <a:p>
                      <a:pPr algn="ctr"/>
                      <a:r>
                        <a:rPr lang="en-US" sz="1100" dirty="0"/>
                        <a:t>$3.4M</a:t>
                      </a:r>
                    </a:p>
                  </a:txBody>
                  <a:tcPr anchor="ctr"/>
                </a:tc>
                <a:extLst>
                  <a:ext uri="{0D108BD9-81ED-4DB2-BD59-A6C34878D82A}">
                    <a16:rowId xmlns:a16="http://schemas.microsoft.com/office/drawing/2014/main" val="1956832997"/>
                  </a:ext>
                </a:extLst>
              </a:tr>
              <a:tr h="276583">
                <a:tc>
                  <a:txBody>
                    <a:bodyPr/>
                    <a:lstStyle/>
                    <a:p>
                      <a:r>
                        <a:rPr lang="en-US" sz="1100" dirty="0"/>
                        <a:t>Email</a:t>
                      </a:r>
                    </a:p>
                  </a:txBody>
                  <a:tcPr/>
                </a:tc>
                <a:tc>
                  <a:txBody>
                    <a:bodyPr/>
                    <a:lstStyle/>
                    <a:p>
                      <a:pPr algn="ctr"/>
                      <a:r>
                        <a:rPr lang="en-US" sz="1100" dirty="0"/>
                        <a:t>$1.9M</a:t>
                      </a:r>
                    </a:p>
                  </a:txBody>
                  <a:tcPr anchor="ctr"/>
                </a:tc>
                <a:tc>
                  <a:txBody>
                    <a:bodyPr/>
                    <a:lstStyle/>
                    <a:p>
                      <a:pPr algn="ctr"/>
                      <a:r>
                        <a:rPr lang="en-US" sz="1100" dirty="0"/>
                        <a:t>$2.5M</a:t>
                      </a:r>
                    </a:p>
                  </a:txBody>
                  <a:tcPr anchor="ctr"/>
                </a:tc>
                <a:extLst>
                  <a:ext uri="{0D108BD9-81ED-4DB2-BD59-A6C34878D82A}">
                    <a16:rowId xmlns:a16="http://schemas.microsoft.com/office/drawing/2014/main" val="318654609"/>
                  </a:ext>
                </a:extLst>
              </a:tr>
              <a:tr h="276583">
                <a:tc>
                  <a:txBody>
                    <a:bodyPr/>
                    <a:lstStyle/>
                    <a:p>
                      <a:r>
                        <a:rPr lang="en-US" sz="1100" dirty="0"/>
                        <a:t>Speech and Text Analytics</a:t>
                      </a:r>
                    </a:p>
                  </a:txBody>
                  <a:tcPr/>
                </a:tc>
                <a:tc>
                  <a:txBody>
                    <a:bodyPr/>
                    <a:lstStyle/>
                    <a:p>
                      <a:pPr algn="ctr"/>
                      <a:r>
                        <a:rPr lang="en-US" sz="1100" dirty="0"/>
                        <a:t>$294K</a:t>
                      </a:r>
                    </a:p>
                  </a:txBody>
                  <a:tcPr anchor="ctr"/>
                </a:tc>
                <a:tc>
                  <a:txBody>
                    <a:bodyPr/>
                    <a:lstStyle/>
                    <a:p>
                      <a:pPr algn="ctr"/>
                      <a:r>
                        <a:rPr lang="en-US" sz="1100" dirty="0"/>
                        <a:t>$506K</a:t>
                      </a:r>
                    </a:p>
                  </a:txBody>
                  <a:tcPr anchor="ctr"/>
                </a:tc>
                <a:extLst>
                  <a:ext uri="{0D108BD9-81ED-4DB2-BD59-A6C34878D82A}">
                    <a16:rowId xmlns:a16="http://schemas.microsoft.com/office/drawing/2014/main" val="1293865726"/>
                  </a:ext>
                </a:extLst>
              </a:tr>
              <a:tr h="276583">
                <a:tc>
                  <a:txBody>
                    <a:bodyPr/>
                    <a:lstStyle/>
                    <a:p>
                      <a:r>
                        <a:rPr lang="en-US" sz="1100" dirty="0"/>
                        <a:t>Supervisor Copilot</a:t>
                      </a:r>
                    </a:p>
                  </a:txBody>
                  <a:tcPr/>
                </a:tc>
                <a:tc>
                  <a:txBody>
                    <a:bodyPr/>
                    <a:lstStyle/>
                    <a:p>
                      <a:pPr algn="ctr"/>
                      <a:r>
                        <a:rPr lang="en-US" sz="1100" dirty="0"/>
                        <a:t>$218K</a:t>
                      </a:r>
                    </a:p>
                  </a:txBody>
                  <a:tcPr anchor="ctr"/>
                </a:tc>
                <a:tc>
                  <a:txBody>
                    <a:bodyPr/>
                    <a:lstStyle/>
                    <a:p>
                      <a:pPr algn="ctr"/>
                      <a:r>
                        <a:rPr lang="en-US" sz="1100" dirty="0"/>
                        <a:t>$291K</a:t>
                      </a:r>
                    </a:p>
                  </a:txBody>
                  <a:tcPr anchor="ctr"/>
                </a:tc>
                <a:extLst>
                  <a:ext uri="{0D108BD9-81ED-4DB2-BD59-A6C34878D82A}">
                    <a16:rowId xmlns:a16="http://schemas.microsoft.com/office/drawing/2014/main" val="1583824785"/>
                  </a:ext>
                </a:extLst>
              </a:tr>
              <a:tr h="276583">
                <a:tc>
                  <a:txBody>
                    <a:bodyPr/>
                    <a:lstStyle/>
                    <a:p>
                      <a:r>
                        <a:rPr lang="en-US" sz="1100" dirty="0"/>
                        <a:t>Predictive Routing</a:t>
                      </a:r>
                    </a:p>
                  </a:txBody>
                  <a:tcPr/>
                </a:tc>
                <a:tc>
                  <a:txBody>
                    <a:bodyPr/>
                    <a:lstStyle/>
                    <a:p>
                      <a:pPr algn="ctr"/>
                      <a:r>
                        <a:rPr lang="en-US" sz="1100" dirty="0"/>
                        <a:t>$97K</a:t>
                      </a:r>
                    </a:p>
                  </a:txBody>
                  <a:tcPr anchor="ctr"/>
                </a:tc>
                <a:tc>
                  <a:txBody>
                    <a:bodyPr/>
                    <a:lstStyle/>
                    <a:p>
                      <a:pPr algn="ctr"/>
                      <a:r>
                        <a:rPr lang="en-US" sz="1100" dirty="0"/>
                        <a:t>$167K</a:t>
                      </a:r>
                    </a:p>
                  </a:txBody>
                  <a:tcPr anchor="ctr"/>
                </a:tc>
                <a:extLst>
                  <a:ext uri="{0D108BD9-81ED-4DB2-BD59-A6C34878D82A}">
                    <a16:rowId xmlns:a16="http://schemas.microsoft.com/office/drawing/2014/main" val="1670529302"/>
                  </a:ext>
                </a:extLst>
              </a:tr>
              <a:tr h="142183">
                <a:tc>
                  <a:txBody>
                    <a:bodyPr/>
                    <a:lstStyle/>
                    <a:p>
                      <a:r>
                        <a:rPr lang="en-US" sz="1100" dirty="0"/>
                        <a:t>Workforce Forecast and Scheduling</a:t>
                      </a:r>
                    </a:p>
                  </a:txBody>
                  <a:tcPr/>
                </a:tc>
                <a:tc>
                  <a:txBody>
                    <a:bodyPr/>
                    <a:lstStyle/>
                    <a:p>
                      <a:pPr algn="ctr"/>
                      <a:r>
                        <a:rPr lang="en-US" sz="1100" dirty="0"/>
                        <a:t>$0</a:t>
                      </a:r>
                    </a:p>
                  </a:txBody>
                  <a:tcPr anchor="ctr"/>
                </a:tc>
                <a:tc>
                  <a:txBody>
                    <a:bodyPr/>
                    <a:lstStyle/>
                    <a:p>
                      <a:pPr algn="ctr"/>
                      <a:r>
                        <a:rPr lang="en-US" sz="1100" dirty="0"/>
                        <a:t>$0</a:t>
                      </a:r>
                    </a:p>
                  </a:txBody>
                  <a:tcPr anchor="ctr"/>
                </a:tc>
                <a:extLst>
                  <a:ext uri="{0D108BD9-81ED-4DB2-BD59-A6C34878D82A}">
                    <a16:rowId xmlns:a16="http://schemas.microsoft.com/office/drawing/2014/main" val="3003490865"/>
                  </a:ext>
                </a:extLst>
              </a:tr>
              <a:tr h="276583">
                <a:tc>
                  <a:txBody>
                    <a:bodyPr/>
                    <a:lstStyle/>
                    <a:p>
                      <a:r>
                        <a:rPr lang="en-US" sz="1100" dirty="0"/>
                        <a:t>Total</a:t>
                      </a:r>
                    </a:p>
                  </a:txBody>
                  <a:tcPr/>
                </a:tc>
                <a:tc>
                  <a:txBody>
                    <a:bodyPr/>
                    <a:lstStyle/>
                    <a:p>
                      <a:pPr algn="ctr"/>
                      <a:r>
                        <a:rPr lang="en-US" sz="1100" dirty="0"/>
                        <a:t>$4.9M</a:t>
                      </a:r>
                    </a:p>
                  </a:txBody>
                  <a:tcPr anchor="ctr"/>
                </a:tc>
                <a:tc>
                  <a:txBody>
                    <a:bodyPr/>
                    <a:lstStyle/>
                    <a:p>
                      <a:pPr algn="ctr"/>
                      <a:r>
                        <a:rPr lang="en-US" sz="1100" dirty="0"/>
                        <a:t>$6.9M</a:t>
                      </a:r>
                    </a:p>
                  </a:txBody>
                  <a:tcPr anchor="ctr"/>
                </a:tc>
                <a:extLst>
                  <a:ext uri="{0D108BD9-81ED-4DB2-BD59-A6C34878D82A}">
                    <a16:rowId xmlns:a16="http://schemas.microsoft.com/office/drawing/2014/main" val="4073546953"/>
                  </a:ext>
                </a:extLst>
              </a:tr>
            </a:tbl>
          </a:graphicData>
        </a:graphic>
      </p:graphicFrame>
    </p:spTree>
    <p:extLst>
      <p:ext uri="{BB962C8B-B14F-4D97-AF65-F5344CB8AC3E}">
        <p14:creationId xmlns:p14="http://schemas.microsoft.com/office/powerpoint/2010/main" val="153994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00E16A-15F4-BABB-195F-218030A5BDE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9A46F03-DF0C-876C-7E8E-BF9E01E492AC}"/>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ANZ Benefit Schedule</a:t>
            </a:r>
          </a:p>
        </p:txBody>
      </p:sp>
      <p:graphicFrame>
        <p:nvGraphicFramePr>
          <p:cNvPr id="9" name="Table 8">
            <a:extLst>
              <a:ext uri="{FF2B5EF4-FFF2-40B4-BE49-F238E27FC236}">
                <a16:creationId xmlns:a16="http://schemas.microsoft.com/office/drawing/2014/main" id="{9BE15807-94B1-38A4-0A26-C092A4DA2053}"/>
              </a:ext>
            </a:extLst>
          </p:cNvPr>
          <p:cNvGraphicFramePr>
            <a:graphicFrameLocks noGrp="1"/>
          </p:cNvGraphicFramePr>
          <p:nvPr/>
        </p:nvGraphicFramePr>
        <p:xfrm>
          <a:off x="1001731" y="1453832"/>
          <a:ext cx="7140538" cy="2235835"/>
        </p:xfrm>
        <a:graphic>
          <a:graphicData uri="http://schemas.openxmlformats.org/drawingml/2006/table">
            <a:tbl>
              <a:tblPr firstRow="1" bandRow="1">
                <a:tableStyleId>{5A111915-BE36-4E01-A7E5-04B1672EAD32}</a:tableStyleId>
              </a:tblPr>
              <a:tblGrid>
                <a:gridCol w="3820562">
                  <a:extLst>
                    <a:ext uri="{9D8B030D-6E8A-4147-A177-3AD203B41FA5}">
                      <a16:colId xmlns:a16="http://schemas.microsoft.com/office/drawing/2014/main" val="2959141553"/>
                    </a:ext>
                  </a:extLst>
                </a:gridCol>
                <a:gridCol w="1878037">
                  <a:extLst>
                    <a:ext uri="{9D8B030D-6E8A-4147-A177-3AD203B41FA5}">
                      <a16:colId xmlns:a16="http://schemas.microsoft.com/office/drawing/2014/main" val="920068011"/>
                    </a:ext>
                  </a:extLst>
                </a:gridCol>
                <a:gridCol w="1441939">
                  <a:extLst>
                    <a:ext uri="{9D8B030D-6E8A-4147-A177-3AD203B41FA5}">
                      <a16:colId xmlns:a16="http://schemas.microsoft.com/office/drawing/2014/main" val="2696781333"/>
                    </a:ext>
                  </a:extLst>
                </a:gridCol>
              </a:tblGrid>
              <a:tr h="317257">
                <a:tc>
                  <a:txBody>
                    <a:bodyPr/>
                    <a:lstStyle/>
                    <a:p>
                      <a:endParaRPr lang="en-US" dirty="0"/>
                    </a:p>
                  </a:txBody>
                  <a:tcPr/>
                </a:tc>
                <a:tc>
                  <a:txBody>
                    <a:bodyPr/>
                    <a:lstStyle/>
                    <a:p>
                      <a:pPr algn="ctr"/>
                      <a:r>
                        <a:rPr lang="en-US" dirty="0"/>
                        <a:t>Annual Value</a:t>
                      </a:r>
                    </a:p>
                  </a:txBody>
                  <a:tcPr/>
                </a:tc>
                <a:tc>
                  <a:txBody>
                    <a:bodyPr/>
                    <a:lstStyle/>
                    <a:p>
                      <a:pPr algn="ctr"/>
                      <a:r>
                        <a:rPr lang="en-US"/>
                        <a:t>3-Yr Value</a:t>
                      </a:r>
                    </a:p>
                  </a:txBody>
                  <a:tcPr/>
                </a:tc>
                <a:extLst>
                  <a:ext uri="{0D108BD9-81ED-4DB2-BD59-A6C34878D82A}">
                    <a16:rowId xmlns:a16="http://schemas.microsoft.com/office/drawing/2014/main" val="1275873325"/>
                  </a:ext>
                </a:extLst>
              </a:tr>
              <a:tr h="276583">
                <a:tc>
                  <a:txBody>
                    <a:bodyPr/>
                    <a:lstStyle/>
                    <a:p>
                      <a:r>
                        <a:rPr lang="en-US" sz="1100" dirty="0"/>
                        <a:t>Agent Copilot</a:t>
                      </a:r>
                    </a:p>
                  </a:txBody>
                  <a:tcPr/>
                </a:tc>
                <a:tc>
                  <a:txBody>
                    <a:bodyPr/>
                    <a:lstStyle/>
                    <a:p>
                      <a:pPr algn="ctr"/>
                      <a:r>
                        <a:rPr lang="en-US" sz="1100" dirty="0"/>
                        <a:t>$3.6M</a:t>
                      </a:r>
                    </a:p>
                  </a:txBody>
                  <a:tcPr anchor="ctr"/>
                </a:tc>
                <a:tc>
                  <a:txBody>
                    <a:bodyPr/>
                    <a:lstStyle/>
                    <a:p>
                      <a:pPr algn="ctr"/>
                      <a:r>
                        <a:rPr lang="en-US" sz="1100" dirty="0"/>
                        <a:t>$3.9M</a:t>
                      </a:r>
                    </a:p>
                  </a:txBody>
                  <a:tcPr anchor="ctr"/>
                </a:tc>
                <a:extLst>
                  <a:ext uri="{0D108BD9-81ED-4DB2-BD59-A6C34878D82A}">
                    <a16:rowId xmlns:a16="http://schemas.microsoft.com/office/drawing/2014/main" val="1956832997"/>
                  </a:ext>
                </a:extLst>
              </a:tr>
              <a:tr h="276583">
                <a:tc>
                  <a:txBody>
                    <a:bodyPr/>
                    <a:lstStyle/>
                    <a:p>
                      <a:r>
                        <a:rPr lang="en-US" sz="1100" dirty="0"/>
                        <a:t>Workforce Forecasting and Scheduling</a:t>
                      </a:r>
                    </a:p>
                  </a:txBody>
                  <a:tcPr/>
                </a:tc>
                <a:tc>
                  <a:txBody>
                    <a:bodyPr/>
                    <a:lstStyle/>
                    <a:p>
                      <a:pPr algn="ctr"/>
                      <a:r>
                        <a:rPr lang="en-US" sz="1100" dirty="0"/>
                        <a:t>$1.3M</a:t>
                      </a:r>
                    </a:p>
                  </a:txBody>
                  <a:tcPr anchor="ctr"/>
                </a:tc>
                <a:tc>
                  <a:txBody>
                    <a:bodyPr/>
                    <a:lstStyle/>
                    <a:p>
                      <a:pPr algn="ctr"/>
                      <a:r>
                        <a:rPr lang="en-US" sz="1100" dirty="0"/>
                        <a:t>$1.4M</a:t>
                      </a:r>
                    </a:p>
                  </a:txBody>
                  <a:tcPr anchor="ctr"/>
                </a:tc>
                <a:extLst>
                  <a:ext uri="{0D108BD9-81ED-4DB2-BD59-A6C34878D82A}">
                    <a16:rowId xmlns:a16="http://schemas.microsoft.com/office/drawing/2014/main" val="318654609"/>
                  </a:ext>
                </a:extLst>
              </a:tr>
              <a:tr h="276583">
                <a:tc>
                  <a:txBody>
                    <a:bodyPr/>
                    <a:lstStyle/>
                    <a:p>
                      <a:r>
                        <a:rPr lang="en-US" sz="1100" dirty="0"/>
                        <a:t>Predictive Routing</a:t>
                      </a:r>
                    </a:p>
                  </a:txBody>
                  <a:tcPr/>
                </a:tc>
                <a:tc>
                  <a:txBody>
                    <a:bodyPr/>
                    <a:lstStyle/>
                    <a:p>
                      <a:pPr algn="ctr"/>
                      <a:r>
                        <a:rPr lang="en-US" sz="1100" dirty="0"/>
                        <a:t>$279K</a:t>
                      </a:r>
                    </a:p>
                  </a:txBody>
                  <a:tcPr anchor="ctr"/>
                </a:tc>
                <a:tc>
                  <a:txBody>
                    <a:bodyPr/>
                    <a:lstStyle/>
                    <a:p>
                      <a:pPr algn="ctr"/>
                      <a:r>
                        <a:rPr lang="en-US" sz="1100" dirty="0"/>
                        <a:t>$302K</a:t>
                      </a:r>
                    </a:p>
                  </a:txBody>
                  <a:tcPr anchor="ctr"/>
                </a:tc>
                <a:extLst>
                  <a:ext uri="{0D108BD9-81ED-4DB2-BD59-A6C34878D82A}">
                    <a16:rowId xmlns:a16="http://schemas.microsoft.com/office/drawing/2014/main" val="1293865726"/>
                  </a:ext>
                </a:extLst>
              </a:tr>
              <a:tr h="276583">
                <a:tc>
                  <a:txBody>
                    <a:bodyPr/>
                    <a:lstStyle/>
                    <a:p>
                      <a:r>
                        <a:rPr lang="en-US" sz="1100" dirty="0"/>
                        <a:t>Email</a:t>
                      </a:r>
                    </a:p>
                  </a:txBody>
                  <a:tcPr/>
                </a:tc>
                <a:tc>
                  <a:txBody>
                    <a:bodyPr/>
                    <a:lstStyle/>
                    <a:p>
                      <a:pPr algn="ctr"/>
                      <a:r>
                        <a:rPr lang="en-US" sz="1100" dirty="0"/>
                        <a:t>$132K</a:t>
                      </a:r>
                    </a:p>
                  </a:txBody>
                  <a:tcPr anchor="ctr"/>
                </a:tc>
                <a:tc>
                  <a:txBody>
                    <a:bodyPr/>
                    <a:lstStyle/>
                    <a:p>
                      <a:pPr algn="ctr"/>
                      <a:r>
                        <a:rPr lang="en-US" sz="1100" dirty="0"/>
                        <a:t>$143K</a:t>
                      </a:r>
                    </a:p>
                  </a:txBody>
                  <a:tcPr anchor="ctr"/>
                </a:tc>
                <a:extLst>
                  <a:ext uri="{0D108BD9-81ED-4DB2-BD59-A6C34878D82A}">
                    <a16:rowId xmlns:a16="http://schemas.microsoft.com/office/drawing/2014/main" val="1583824785"/>
                  </a:ext>
                </a:extLst>
              </a:tr>
              <a:tr h="276583">
                <a:tc>
                  <a:txBody>
                    <a:bodyPr/>
                    <a:lstStyle/>
                    <a:p>
                      <a:r>
                        <a:rPr lang="en-US" sz="1100" dirty="0"/>
                        <a:t>Speech &amp; Text Analytics</a:t>
                      </a:r>
                    </a:p>
                  </a:txBody>
                  <a:tcPr/>
                </a:tc>
                <a:tc>
                  <a:txBody>
                    <a:bodyPr/>
                    <a:lstStyle/>
                    <a:p>
                      <a:pPr algn="ctr"/>
                      <a:r>
                        <a:rPr lang="en-US" sz="1100" dirty="0"/>
                        <a:t>$97K</a:t>
                      </a:r>
                    </a:p>
                  </a:txBody>
                  <a:tcPr anchor="ctr"/>
                </a:tc>
                <a:tc>
                  <a:txBody>
                    <a:bodyPr/>
                    <a:lstStyle/>
                    <a:p>
                      <a:pPr algn="ctr"/>
                      <a:r>
                        <a:rPr lang="en-US" sz="1100" dirty="0"/>
                        <a:t>$105K</a:t>
                      </a:r>
                    </a:p>
                  </a:txBody>
                  <a:tcPr anchor="ctr"/>
                </a:tc>
                <a:extLst>
                  <a:ext uri="{0D108BD9-81ED-4DB2-BD59-A6C34878D82A}">
                    <a16:rowId xmlns:a16="http://schemas.microsoft.com/office/drawing/2014/main" val="1670529302"/>
                  </a:ext>
                </a:extLst>
              </a:tr>
              <a:tr h="142183">
                <a:tc>
                  <a:txBody>
                    <a:bodyPr/>
                    <a:lstStyle/>
                    <a:p>
                      <a:r>
                        <a:rPr lang="en-US" sz="1100" dirty="0"/>
                        <a:t>Supervisor Copilot</a:t>
                      </a:r>
                    </a:p>
                  </a:txBody>
                  <a:tcPr/>
                </a:tc>
                <a:tc>
                  <a:txBody>
                    <a:bodyPr/>
                    <a:lstStyle/>
                    <a:p>
                      <a:pPr algn="ctr"/>
                      <a:r>
                        <a:rPr lang="en-US" sz="1100" dirty="0"/>
                        <a:t>$25K</a:t>
                      </a:r>
                    </a:p>
                  </a:txBody>
                  <a:tcPr anchor="ctr"/>
                </a:tc>
                <a:tc>
                  <a:txBody>
                    <a:bodyPr/>
                    <a:lstStyle/>
                    <a:p>
                      <a:pPr algn="ctr"/>
                      <a:r>
                        <a:rPr lang="en-US" sz="1100" dirty="0"/>
                        <a:t>$27K</a:t>
                      </a:r>
                    </a:p>
                  </a:txBody>
                  <a:tcPr anchor="ctr"/>
                </a:tc>
                <a:extLst>
                  <a:ext uri="{0D108BD9-81ED-4DB2-BD59-A6C34878D82A}">
                    <a16:rowId xmlns:a16="http://schemas.microsoft.com/office/drawing/2014/main" val="3003490865"/>
                  </a:ext>
                </a:extLst>
              </a:tr>
              <a:tr h="276583">
                <a:tc>
                  <a:txBody>
                    <a:bodyPr/>
                    <a:lstStyle/>
                    <a:p>
                      <a:r>
                        <a:rPr lang="en-US" sz="1100" dirty="0"/>
                        <a:t>Total</a:t>
                      </a:r>
                    </a:p>
                  </a:txBody>
                  <a:tcPr/>
                </a:tc>
                <a:tc>
                  <a:txBody>
                    <a:bodyPr/>
                    <a:lstStyle/>
                    <a:p>
                      <a:pPr algn="ctr"/>
                      <a:r>
                        <a:rPr lang="en-US" sz="1100" dirty="0"/>
                        <a:t>$5.4M</a:t>
                      </a:r>
                    </a:p>
                  </a:txBody>
                  <a:tcPr anchor="ctr"/>
                </a:tc>
                <a:tc>
                  <a:txBody>
                    <a:bodyPr/>
                    <a:lstStyle/>
                    <a:p>
                      <a:pPr algn="ctr"/>
                      <a:r>
                        <a:rPr lang="en-US" sz="1100" dirty="0"/>
                        <a:t>$5.9M</a:t>
                      </a:r>
                    </a:p>
                  </a:txBody>
                  <a:tcPr anchor="ctr"/>
                </a:tc>
                <a:extLst>
                  <a:ext uri="{0D108BD9-81ED-4DB2-BD59-A6C34878D82A}">
                    <a16:rowId xmlns:a16="http://schemas.microsoft.com/office/drawing/2014/main" val="4073546953"/>
                  </a:ext>
                </a:extLst>
              </a:tr>
            </a:tbl>
          </a:graphicData>
        </a:graphic>
      </p:graphicFrame>
    </p:spTree>
    <p:extLst>
      <p:ext uri="{BB962C8B-B14F-4D97-AF65-F5344CB8AC3E}">
        <p14:creationId xmlns:p14="http://schemas.microsoft.com/office/powerpoint/2010/main" val="4093707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55324-1732-19C8-7C35-83A353BAE9B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932E69-51DD-1020-DB51-8AACDFBFA3C2}"/>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ASIA Benefit Schedule</a:t>
            </a:r>
          </a:p>
        </p:txBody>
      </p:sp>
      <p:graphicFrame>
        <p:nvGraphicFramePr>
          <p:cNvPr id="4" name="Table 3">
            <a:extLst>
              <a:ext uri="{FF2B5EF4-FFF2-40B4-BE49-F238E27FC236}">
                <a16:creationId xmlns:a16="http://schemas.microsoft.com/office/drawing/2014/main" id="{CAF91473-9446-1A7F-C5BF-243FAFCE3BD0}"/>
              </a:ext>
            </a:extLst>
          </p:cNvPr>
          <p:cNvGraphicFramePr>
            <a:graphicFrameLocks noGrp="1"/>
          </p:cNvGraphicFramePr>
          <p:nvPr>
            <p:extLst>
              <p:ext uri="{D42A27DB-BD31-4B8C-83A1-F6EECF244321}">
                <p14:modId xmlns:p14="http://schemas.microsoft.com/office/powerpoint/2010/main" val="601777860"/>
              </p:ext>
            </p:extLst>
          </p:nvPr>
        </p:nvGraphicFramePr>
        <p:xfrm>
          <a:off x="1001731" y="1453832"/>
          <a:ext cx="7140538" cy="2235835"/>
        </p:xfrm>
        <a:graphic>
          <a:graphicData uri="http://schemas.openxmlformats.org/drawingml/2006/table">
            <a:tbl>
              <a:tblPr firstRow="1" bandRow="1">
                <a:tableStyleId>{5A111915-BE36-4E01-A7E5-04B1672EAD32}</a:tableStyleId>
              </a:tblPr>
              <a:tblGrid>
                <a:gridCol w="3820562">
                  <a:extLst>
                    <a:ext uri="{9D8B030D-6E8A-4147-A177-3AD203B41FA5}">
                      <a16:colId xmlns:a16="http://schemas.microsoft.com/office/drawing/2014/main" val="2959141553"/>
                    </a:ext>
                  </a:extLst>
                </a:gridCol>
                <a:gridCol w="1878037">
                  <a:extLst>
                    <a:ext uri="{9D8B030D-6E8A-4147-A177-3AD203B41FA5}">
                      <a16:colId xmlns:a16="http://schemas.microsoft.com/office/drawing/2014/main" val="920068011"/>
                    </a:ext>
                  </a:extLst>
                </a:gridCol>
                <a:gridCol w="1441939">
                  <a:extLst>
                    <a:ext uri="{9D8B030D-6E8A-4147-A177-3AD203B41FA5}">
                      <a16:colId xmlns:a16="http://schemas.microsoft.com/office/drawing/2014/main" val="2696781333"/>
                    </a:ext>
                  </a:extLst>
                </a:gridCol>
              </a:tblGrid>
              <a:tr h="317257">
                <a:tc>
                  <a:txBody>
                    <a:bodyPr/>
                    <a:lstStyle/>
                    <a:p>
                      <a:endParaRPr lang="en-US" dirty="0"/>
                    </a:p>
                  </a:txBody>
                  <a:tcPr/>
                </a:tc>
                <a:tc>
                  <a:txBody>
                    <a:bodyPr/>
                    <a:lstStyle/>
                    <a:p>
                      <a:pPr algn="ctr"/>
                      <a:r>
                        <a:rPr lang="en-US" dirty="0"/>
                        <a:t>Annual Value</a:t>
                      </a:r>
                    </a:p>
                  </a:txBody>
                  <a:tcPr/>
                </a:tc>
                <a:tc>
                  <a:txBody>
                    <a:bodyPr/>
                    <a:lstStyle/>
                    <a:p>
                      <a:pPr algn="ctr"/>
                      <a:r>
                        <a:rPr lang="en-US"/>
                        <a:t>3-Yr Value</a:t>
                      </a:r>
                    </a:p>
                  </a:txBody>
                  <a:tcPr/>
                </a:tc>
                <a:extLst>
                  <a:ext uri="{0D108BD9-81ED-4DB2-BD59-A6C34878D82A}">
                    <a16:rowId xmlns:a16="http://schemas.microsoft.com/office/drawing/2014/main" val="1275873325"/>
                  </a:ext>
                </a:extLst>
              </a:tr>
              <a:tr h="276583">
                <a:tc>
                  <a:txBody>
                    <a:bodyPr/>
                    <a:lstStyle/>
                    <a:p>
                      <a:r>
                        <a:rPr lang="en-US" sz="1100" dirty="0"/>
                        <a:t>Workforce Forecasting and Scheduling</a:t>
                      </a:r>
                    </a:p>
                  </a:txBody>
                  <a:tcPr/>
                </a:tc>
                <a:tc>
                  <a:txBody>
                    <a:bodyPr/>
                    <a:lstStyle/>
                    <a:p>
                      <a:pPr algn="ctr"/>
                      <a:r>
                        <a:rPr lang="en-US" sz="1100" dirty="0"/>
                        <a:t>$1.6M</a:t>
                      </a:r>
                    </a:p>
                  </a:txBody>
                  <a:tcPr anchor="ctr"/>
                </a:tc>
                <a:tc>
                  <a:txBody>
                    <a:bodyPr/>
                    <a:lstStyle/>
                    <a:p>
                      <a:pPr algn="ctr"/>
                      <a:r>
                        <a:rPr lang="en-US" sz="1100" dirty="0"/>
                        <a:t>$914KM</a:t>
                      </a:r>
                    </a:p>
                  </a:txBody>
                  <a:tcPr anchor="ctr"/>
                </a:tc>
                <a:extLst>
                  <a:ext uri="{0D108BD9-81ED-4DB2-BD59-A6C34878D82A}">
                    <a16:rowId xmlns:a16="http://schemas.microsoft.com/office/drawing/2014/main" val="1956832997"/>
                  </a:ext>
                </a:extLst>
              </a:tr>
              <a:tr h="27658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Email</a:t>
                      </a:r>
                    </a:p>
                  </a:txBody>
                  <a:tcPr/>
                </a:tc>
                <a:tc>
                  <a:txBody>
                    <a:bodyPr/>
                    <a:lstStyle/>
                    <a:p>
                      <a:pPr algn="ctr"/>
                      <a:r>
                        <a:rPr lang="en-US" sz="1100" dirty="0"/>
                        <a:t>$160K</a:t>
                      </a:r>
                    </a:p>
                  </a:txBody>
                  <a:tcPr anchor="ctr"/>
                </a:tc>
                <a:tc>
                  <a:txBody>
                    <a:bodyPr/>
                    <a:lstStyle/>
                    <a:p>
                      <a:pPr algn="ctr"/>
                      <a:r>
                        <a:rPr lang="en-US" sz="1100" dirty="0"/>
                        <a:t>$93K</a:t>
                      </a:r>
                    </a:p>
                  </a:txBody>
                  <a:tcPr anchor="ctr"/>
                </a:tc>
                <a:extLst>
                  <a:ext uri="{0D108BD9-81ED-4DB2-BD59-A6C34878D82A}">
                    <a16:rowId xmlns:a16="http://schemas.microsoft.com/office/drawing/2014/main" val="318654609"/>
                  </a:ext>
                </a:extLst>
              </a:tr>
              <a:tr h="276583">
                <a:tc>
                  <a:txBody>
                    <a:bodyPr/>
                    <a:lstStyle/>
                    <a:p>
                      <a:r>
                        <a:rPr lang="en-US" sz="1100" dirty="0"/>
                        <a:t>Speech &amp; Text Analytics</a:t>
                      </a:r>
                    </a:p>
                  </a:txBody>
                  <a:tcPr/>
                </a:tc>
                <a:tc>
                  <a:txBody>
                    <a:bodyPr/>
                    <a:lstStyle/>
                    <a:p>
                      <a:pPr algn="ctr"/>
                      <a:r>
                        <a:rPr lang="en-US" sz="1100" dirty="0"/>
                        <a:t>$124K</a:t>
                      </a:r>
                    </a:p>
                  </a:txBody>
                  <a:tcPr anchor="ctr"/>
                </a:tc>
                <a:tc>
                  <a:txBody>
                    <a:bodyPr/>
                    <a:lstStyle/>
                    <a:p>
                      <a:pPr algn="ctr"/>
                      <a:r>
                        <a:rPr lang="en-US" sz="1100" dirty="0"/>
                        <a:t>$72K</a:t>
                      </a:r>
                    </a:p>
                  </a:txBody>
                  <a:tcPr anchor="ctr"/>
                </a:tc>
                <a:extLst>
                  <a:ext uri="{0D108BD9-81ED-4DB2-BD59-A6C34878D82A}">
                    <a16:rowId xmlns:a16="http://schemas.microsoft.com/office/drawing/2014/main" val="1293865726"/>
                  </a:ext>
                </a:extLst>
              </a:tr>
              <a:tr h="276583">
                <a:tc>
                  <a:txBody>
                    <a:bodyPr/>
                    <a:lstStyle/>
                    <a:p>
                      <a:r>
                        <a:rPr lang="en-US" sz="1100" dirty="0"/>
                        <a:t>Predictive Routing</a:t>
                      </a:r>
                    </a:p>
                  </a:txBody>
                  <a:tcPr/>
                </a:tc>
                <a:tc>
                  <a:txBody>
                    <a:bodyPr/>
                    <a:lstStyle/>
                    <a:p>
                      <a:pPr algn="ctr"/>
                      <a:r>
                        <a:rPr lang="en-US" sz="1100" dirty="0"/>
                        <a:t>$87K</a:t>
                      </a:r>
                    </a:p>
                  </a:txBody>
                  <a:tcPr anchor="ctr"/>
                </a:tc>
                <a:tc>
                  <a:txBody>
                    <a:bodyPr/>
                    <a:lstStyle/>
                    <a:p>
                      <a:pPr algn="ctr"/>
                      <a:r>
                        <a:rPr lang="en-US" sz="1100" dirty="0"/>
                        <a:t>$51K</a:t>
                      </a:r>
                    </a:p>
                  </a:txBody>
                  <a:tcPr anchor="ctr"/>
                </a:tc>
                <a:extLst>
                  <a:ext uri="{0D108BD9-81ED-4DB2-BD59-A6C34878D82A}">
                    <a16:rowId xmlns:a16="http://schemas.microsoft.com/office/drawing/2014/main" val="1583824785"/>
                  </a:ext>
                </a:extLst>
              </a:tr>
              <a:tr h="27658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dirty="0"/>
                        <a:t>Agent Copilot</a:t>
                      </a:r>
                    </a:p>
                  </a:txBody>
                  <a:tcPr/>
                </a:tc>
                <a:tc>
                  <a:txBody>
                    <a:bodyPr/>
                    <a:lstStyle/>
                    <a:p>
                      <a:pPr algn="ctr"/>
                      <a:r>
                        <a:rPr lang="en-US" sz="1100" dirty="0"/>
                        <a:t>$0</a:t>
                      </a:r>
                    </a:p>
                  </a:txBody>
                  <a:tcPr anchor="ctr"/>
                </a:tc>
                <a:tc>
                  <a:txBody>
                    <a:bodyPr/>
                    <a:lstStyle/>
                    <a:p>
                      <a:pPr algn="ctr"/>
                      <a:r>
                        <a:rPr lang="en-US" sz="1100" dirty="0"/>
                        <a:t>$0</a:t>
                      </a:r>
                    </a:p>
                  </a:txBody>
                  <a:tcPr anchor="ctr"/>
                </a:tc>
                <a:extLst>
                  <a:ext uri="{0D108BD9-81ED-4DB2-BD59-A6C34878D82A}">
                    <a16:rowId xmlns:a16="http://schemas.microsoft.com/office/drawing/2014/main" val="1670529302"/>
                  </a:ext>
                </a:extLst>
              </a:tr>
              <a:tr h="142183">
                <a:tc>
                  <a:txBody>
                    <a:bodyPr/>
                    <a:lstStyle/>
                    <a:p>
                      <a:r>
                        <a:rPr lang="en-US" sz="1100" dirty="0"/>
                        <a:t>Supervisor Copilot</a:t>
                      </a:r>
                    </a:p>
                  </a:txBody>
                  <a:tcPr/>
                </a:tc>
                <a:tc>
                  <a:txBody>
                    <a:bodyPr/>
                    <a:lstStyle/>
                    <a:p>
                      <a:pPr algn="ctr"/>
                      <a:r>
                        <a:rPr lang="en-US" sz="1100" dirty="0"/>
                        <a:t>$0</a:t>
                      </a:r>
                    </a:p>
                  </a:txBody>
                  <a:tcPr anchor="ctr"/>
                </a:tc>
                <a:tc>
                  <a:txBody>
                    <a:bodyPr/>
                    <a:lstStyle/>
                    <a:p>
                      <a:pPr algn="ctr"/>
                      <a:r>
                        <a:rPr lang="en-US" sz="1100" dirty="0"/>
                        <a:t>$0</a:t>
                      </a:r>
                    </a:p>
                  </a:txBody>
                  <a:tcPr anchor="ctr"/>
                </a:tc>
                <a:extLst>
                  <a:ext uri="{0D108BD9-81ED-4DB2-BD59-A6C34878D82A}">
                    <a16:rowId xmlns:a16="http://schemas.microsoft.com/office/drawing/2014/main" val="1061356466"/>
                  </a:ext>
                </a:extLst>
              </a:tr>
              <a:tr h="276583">
                <a:tc>
                  <a:txBody>
                    <a:bodyPr/>
                    <a:lstStyle/>
                    <a:p>
                      <a:r>
                        <a:rPr lang="en-US" sz="1100" dirty="0"/>
                        <a:t>Total</a:t>
                      </a:r>
                    </a:p>
                  </a:txBody>
                  <a:tcPr/>
                </a:tc>
                <a:tc>
                  <a:txBody>
                    <a:bodyPr/>
                    <a:lstStyle/>
                    <a:p>
                      <a:pPr algn="ctr"/>
                      <a:r>
                        <a:rPr lang="en-US" sz="1100" dirty="0"/>
                        <a:t>$1.9M</a:t>
                      </a:r>
                    </a:p>
                  </a:txBody>
                  <a:tcPr anchor="ctr"/>
                </a:tc>
                <a:tc>
                  <a:txBody>
                    <a:bodyPr/>
                    <a:lstStyle/>
                    <a:p>
                      <a:pPr algn="ctr"/>
                      <a:r>
                        <a:rPr lang="en-US" sz="1100" dirty="0"/>
                        <a:t>$1.1M</a:t>
                      </a:r>
                    </a:p>
                  </a:txBody>
                  <a:tcPr anchor="ctr"/>
                </a:tc>
                <a:extLst>
                  <a:ext uri="{0D108BD9-81ED-4DB2-BD59-A6C34878D82A}">
                    <a16:rowId xmlns:a16="http://schemas.microsoft.com/office/drawing/2014/main" val="4073546953"/>
                  </a:ext>
                </a:extLst>
              </a:tr>
            </a:tbl>
          </a:graphicData>
        </a:graphic>
      </p:graphicFrame>
    </p:spTree>
    <p:extLst>
      <p:ext uri="{BB962C8B-B14F-4D97-AF65-F5344CB8AC3E}">
        <p14:creationId xmlns:p14="http://schemas.microsoft.com/office/powerpoint/2010/main" val="542064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08A04-0B0A-6F68-EA74-F4DA24500AC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56B9092-D016-85C0-4386-9A8F3C87FF83}"/>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EMEA Benefit Schedule</a:t>
            </a:r>
          </a:p>
        </p:txBody>
      </p:sp>
      <p:graphicFrame>
        <p:nvGraphicFramePr>
          <p:cNvPr id="4" name="Table 3">
            <a:extLst>
              <a:ext uri="{FF2B5EF4-FFF2-40B4-BE49-F238E27FC236}">
                <a16:creationId xmlns:a16="http://schemas.microsoft.com/office/drawing/2014/main" id="{E630CE6E-DE73-82F0-F2CE-D45C585B34E5}"/>
              </a:ext>
            </a:extLst>
          </p:cNvPr>
          <p:cNvGraphicFramePr>
            <a:graphicFrameLocks noGrp="1"/>
          </p:cNvGraphicFramePr>
          <p:nvPr/>
        </p:nvGraphicFramePr>
        <p:xfrm>
          <a:off x="1001731" y="1453832"/>
          <a:ext cx="7140538" cy="2235835"/>
        </p:xfrm>
        <a:graphic>
          <a:graphicData uri="http://schemas.openxmlformats.org/drawingml/2006/table">
            <a:tbl>
              <a:tblPr firstRow="1" bandRow="1">
                <a:tableStyleId>{5A111915-BE36-4E01-A7E5-04B1672EAD32}</a:tableStyleId>
              </a:tblPr>
              <a:tblGrid>
                <a:gridCol w="3820562">
                  <a:extLst>
                    <a:ext uri="{9D8B030D-6E8A-4147-A177-3AD203B41FA5}">
                      <a16:colId xmlns:a16="http://schemas.microsoft.com/office/drawing/2014/main" val="2959141553"/>
                    </a:ext>
                  </a:extLst>
                </a:gridCol>
                <a:gridCol w="1878037">
                  <a:extLst>
                    <a:ext uri="{9D8B030D-6E8A-4147-A177-3AD203B41FA5}">
                      <a16:colId xmlns:a16="http://schemas.microsoft.com/office/drawing/2014/main" val="920068011"/>
                    </a:ext>
                  </a:extLst>
                </a:gridCol>
                <a:gridCol w="1441939">
                  <a:extLst>
                    <a:ext uri="{9D8B030D-6E8A-4147-A177-3AD203B41FA5}">
                      <a16:colId xmlns:a16="http://schemas.microsoft.com/office/drawing/2014/main" val="2696781333"/>
                    </a:ext>
                  </a:extLst>
                </a:gridCol>
              </a:tblGrid>
              <a:tr h="317257">
                <a:tc>
                  <a:txBody>
                    <a:bodyPr/>
                    <a:lstStyle/>
                    <a:p>
                      <a:endParaRPr lang="en-US" dirty="0"/>
                    </a:p>
                  </a:txBody>
                  <a:tcPr/>
                </a:tc>
                <a:tc>
                  <a:txBody>
                    <a:bodyPr/>
                    <a:lstStyle/>
                    <a:p>
                      <a:pPr algn="ctr"/>
                      <a:r>
                        <a:rPr lang="en-US" dirty="0"/>
                        <a:t>Annual Value</a:t>
                      </a:r>
                    </a:p>
                  </a:txBody>
                  <a:tcPr/>
                </a:tc>
                <a:tc>
                  <a:txBody>
                    <a:bodyPr/>
                    <a:lstStyle/>
                    <a:p>
                      <a:pPr algn="ctr"/>
                      <a:r>
                        <a:rPr lang="en-US"/>
                        <a:t>3-Yr Value</a:t>
                      </a:r>
                    </a:p>
                  </a:txBody>
                  <a:tcPr/>
                </a:tc>
                <a:extLst>
                  <a:ext uri="{0D108BD9-81ED-4DB2-BD59-A6C34878D82A}">
                    <a16:rowId xmlns:a16="http://schemas.microsoft.com/office/drawing/2014/main" val="1275873325"/>
                  </a:ext>
                </a:extLst>
              </a:tr>
              <a:tr h="276583">
                <a:tc>
                  <a:txBody>
                    <a:bodyPr/>
                    <a:lstStyle/>
                    <a:p>
                      <a:r>
                        <a:rPr lang="en-US" sz="1100" dirty="0"/>
                        <a:t>Workforce Forecasting and Scheduling</a:t>
                      </a:r>
                    </a:p>
                  </a:txBody>
                  <a:tcPr/>
                </a:tc>
                <a:tc>
                  <a:txBody>
                    <a:bodyPr/>
                    <a:lstStyle/>
                    <a:p>
                      <a:pPr algn="ctr"/>
                      <a:r>
                        <a:rPr lang="en-US" sz="1100" dirty="0"/>
                        <a:t>$824K</a:t>
                      </a:r>
                    </a:p>
                  </a:txBody>
                  <a:tcPr anchor="ctr"/>
                </a:tc>
                <a:tc>
                  <a:txBody>
                    <a:bodyPr/>
                    <a:lstStyle/>
                    <a:p>
                      <a:pPr algn="ctr"/>
                      <a:r>
                        <a:rPr lang="en-US" sz="1100" dirty="0"/>
                        <a:t>$687K</a:t>
                      </a:r>
                    </a:p>
                  </a:txBody>
                  <a:tcPr anchor="ctr"/>
                </a:tc>
                <a:extLst>
                  <a:ext uri="{0D108BD9-81ED-4DB2-BD59-A6C34878D82A}">
                    <a16:rowId xmlns:a16="http://schemas.microsoft.com/office/drawing/2014/main" val="1956832997"/>
                  </a:ext>
                </a:extLst>
              </a:tr>
              <a:tr h="276583">
                <a:tc>
                  <a:txBody>
                    <a:bodyPr/>
                    <a:lstStyle/>
                    <a:p>
                      <a:r>
                        <a:rPr lang="en-US" sz="1100" dirty="0"/>
                        <a:t>Email</a:t>
                      </a:r>
                    </a:p>
                  </a:txBody>
                  <a:tcPr/>
                </a:tc>
                <a:tc>
                  <a:txBody>
                    <a:bodyPr/>
                    <a:lstStyle/>
                    <a:p>
                      <a:pPr algn="ctr"/>
                      <a:r>
                        <a:rPr lang="en-US" sz="1100" dirty="0"/>
                        <a:t>$282K</a:t>
                      </a:r>
                    </a:p>
                  </a:txBody>
                  <a:tcPr anchor="ctr"/>
                </a:tc>
                <a:tc>
                  <a:txBody>
                    <a:bodyPr/>
                    <a:lstStyle/>
                    <a:p>
                      <a:pPr algn="ctr"/>
                      <a:r>
                        <a:rPr lang="en-US" sz="1100" dirty="0"/>
                        <a:t>$235K</a:t>
                      </a:r>
                    </a:p>
                  </a:txBody>
                  <a:tcPr anchor="ctr"/>
                </a:tc>
                <a:extLst>
                  <a:ext uri="{0D108BD9-81ED-4DB2-BD59-A6C34878D82A}">
                    <a16:rowId xmlns:a16="http://schemas.microsoft.com/office/drawing/2014/main" val="318654609"/>
                  </a:ext>
                </a:extLst>
              </a:tr>
              <a:tr h="276583">
                <a:tc>
                  <a:txBody>
                    <a:bodyPr/>
                    <a:lstStyle/>
                    <a:p>
                      <a:r>
                        <a:rPr lang="en-US" sz="1100" dirty="0"/>
                        <a:t>Speech and Text Analytics</a:t>
                      </a:r>
                    </a:p>
                  </a:txBody>
                  <a:tcPr/>
                </a:tc>
                <a:tc>
                  <a:txBody>
                    <a:bodyPr/>
                    <a:lstStyle/>
                    <a:p>
                      <a:pPr algn="ctr"/>
                      <a:r>
                        <a:rPr lang="en-US" sz="1100" dirty="0"/>
                        <a:t>$157K</a:t>
                      </a:r>
                    </a:p>
                  </a:txBody>
                  <a:tcPr anchor="ctr"/>
                </a:tc>
                <a:tc>
                  <a:txBody>
                    <a:bodyPr/>
                    <a:lstStyle/>
                    <a:p>
                      <a:pPr algn="ctr"/>
                      <a:r>
                        <a:rPr lang="en-US" sz="1100" dirty="0"/>
                        <a:t>$131K</a:t>
                      </a:r>
                    </a:p>
                  </a:txBody>
                  <a:tcPr anchor="ctr"/>
                </a:tc>
                <a:extLst>
                  <a:ext uri="{0D108BD9-81ED-4DB2-BD59-A6C34878D82A}">
                    <a16:rowId xmlns:a16="http://schemas.microsoft.com/office/drawing/2014/main" val="1293865726"/>
                  </a:ext>
                </a:extLst>
              </a:tr>
              <a:tr h="276583">
                <a:tc>
                  <a:txBody>
                    <a:bodyPr/>
                    <a:lstStyle/>
                    <a:p>
                      <a:r>
                        <a:rPr lang="en-US" sz="1100" dirty="0"/>
                        <a:t>Agent Copilot</a:t>
                      </a:r>
                    </a:p>
                  </a:txBody>
                  <a:tcPr/>
                </a:tc>
                <a:tc>
                  <a:txBody>
                    <a:bodyPr/>
                    <a:lstStyle/>
                    <a:p>
                      <a:pPr algn="ctr"/>
                      <a:r>
                        <a:rPr lang="en-US" sz="1100" dirty="0"/>
                        <a:t>$77K</a:t>
                      </a:r>
                    </a:p>
                  </a:txBody>
                  <a:tcPr anchor="ctr"/>
                </a:tc>
                <a:tc>
                  <a:txBody>
                    <a:bodyPr/>
                    <a:lstStyle/>
                    <a:p>
                      <a:pPr algn="ctr"/>
                      <a:r>
                        <a:rPr lang="en-US" sz="1100" dirty="0"/>
                        <a:t>$64K</a:t>
                      </a:r>
                    </a:p>
                  </a:txBody>
                  <a:tcPr anchor="ctr"/>
                </a:tc>
                <a:extLst>
                  <a:ext uri="{0D108BD9-81ED-4DB2-BD59-A6C34878D82A}">
                    <a16:rowId xmlns:a16="http://schemas.microsoft.com/office/drawing/2014/main" val="1583824785"/>
                  </a:ext>
                </a:extLst>
              </a:tr>
              <a:tr h="276583">
                <a:tc>
                  <a:txBody>
                    <a:bodyPr/>
                    <a:lstStyle/>
                    <a:p>
                      <a:r>
                        <a:rPr lang="en-US" sz="1100" dirty="0"/>
                        <a:t>Supervisor Copilot</a:t>
                      </a:r>
                    </a:p>
                  </a:txBody>
                  <a:tcPr/>
                </a:tc>
                <a:tc>
                  <a:txBody>
                    <a:bodyPr/>
                    <a:lstStyle/>
                    <a:p>
                      <a:pPr algn="ctr"/>
                      <a:r>
                        <a:rPr lang="en-US" sz="1100" dirty="0"/>
                        <a:t>$59K</a:t>
                      </a:r>
                    </a:p>
                  </a:txBody>
                  <a:tcPr anchor="ctr"/>
                </a:tc>
                <a:tc>
                  <a:txBody>
                    <a:bodyPr/>
                    <a:lstStyle/>
                    <a:p>
                      <a:pPr algn="ctr"/>
                      <a:r>
                        <a:rPr lang="en-US" sz="1100" dirty="0"/>
                        <a:t>$49K</a:t>
                      </a:r>
                    </a:p>
                  </a:txBody>
                  <a:tcPr anchor="ctr"/>
                </a:tc>
                <a:extLst>
                  <a:ext uri="{0D108BD9-81ED-4DB2-BD59-A6C34878D82A}">
                    <a16:rowId xmlns:a16="http://schemas.microsoft.com/office/drawing/2014/main" val="1670529302"/>
                  </a:ext>
                </a:extLst>
              </a:tr>
              <a:tr h="142183">
                <a:tc>
                  <a:txBody>
                    <a:bodyPr/>
                    <a:lstStyle/>
                    <a:p>
                      <a:r>
                        <a:rPr lang="en-US" sz="1100" dirty="0"/>
                        <a:t>Predictive Routing</a:t>
                      </a:r>
                    </a:p>
                  </a:txBody>
                  <a:tcPr/>
                </a:tc>
                <a:tc>
                  <a:txBody>
                    <a:bodyPr/>
                    <a:lstStyle/>
                    <a:p>
                      <a:pPr algn="ctr"/>
                      <a:r>
                        <a:rPr lang="en-US" sz="1100" dirty="0"/>
                        <a:t>$7K</a:t>
                      </a:r>
                    </a:p>
                  </a:txBody>
                  <a:tcPr anchor="ctr"/>
                </a:tc>
                <a:tc>
                  <a:txBody>
                    <a:bodyPr/>
                    <a:lstStyle/>
                    <a:p>
                      <a:pPr algn="ctr"/>
                      <a:r>
                        <a:rPr lang="en-US" sz="1100" dirty="0"/>
                        <a:t>$6K</a:t>
                      </a:r>
                    </a:p>
                  </a:txBody>
                  <a:tcPr anchor="ctr"/>
                </a:tc>
                <a:extLst>
                  <a:ext uri="{0D108BD9-81ED-4DB2-BD59-A6C34878D82A}">
                    <a16:rowId xmlns:a16="http://schemas.microsoft.com/office/drawing/2014/main" val="3003490865"/>
                  </a:ext>
                </a:extLst>
              </a:tr>
              <a:tr h="276583">
                <a:tc>
                  <a:txBody>
                    <a:bodyPr/>
                    <a:lstStyle/>
                    <a:p>
                      <a:r>
                        <a:rPr lang="en-US" sz="1100" dirty="0"/>
                        <a:t>Total</a:t>
                      </a:r>
                    </a:p>
                  </a:txBody>
                  <a:tcPr/>
                </a:tc>
                <a:tc>
                  <a:txBody>
                    <a:bodyPr/>
                    <a:lstStyle/>
                    <a:p>
                      <a:pPr algn="ctr"/>
                      <a:r>
                        <a:rPr lang="en-US" sz="1100" dirty="0"/>
                        <a:t>$1.4M</a:t>
                      </a:r>
                    </a:p>
                  </a:txBody>
                  <a:tcPr anchor="ctr"/>
                </a:tc>
                <a:tc>
                  <a:txBody>
                    <a:bodyPr/>
                    <a:lstStyle/>
                    <a:p>
                      <a:pPr algn="ctr"/>
                      <a:r>
                        <a:rPr lang="en-US" sz="1100" dirty="0"/>
                        <a:t>$1.2M</a:t>
                      </a:r>
                    </a:p>
                  </a:txBody>
                  <a:tcPr anchor="ctr"/>
                </a:tc>
                <a:extLst>
                  <a:ext uri="{0D108BD9-81ED-4DB2-BD59-A6C34878D82A}">
                    <a16:rowId xmlns:a16="http://schemas.microsoft.com/office/drawing/2014/main" val="4073546953"/>
                  </a:ext>
                </a:extLst>
              </a:tr>
            </a:tbl>
          </a:graphicData>
        </a:graphic>
      </p:graphicFrame>
    </p:spTree>
    <p:extLst>
      <p:ext uri="{BB962C8B-B14F-4D97-AF65-F5344CB8AC3E}">
        <p14:creationId xmlns:p14="http://schemas.microsoft.com/office/powerpoint/2010/main" val="4004859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693EB-4CE1-08CF-341F-3A48420DCDB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FBCF47C-1315-8D37-0630-A54CE50C6573}"/>
              </a:ext>
            </a:extLst>
          </p:cNvPr>
          <p:cNvSpPr>
            <a:spLocks noGrp="1"/>
          </p:cNvSpPr>
          <p:nvPr>
            <p:ph type="body" sz="quarter" idx="15"/>
          </p:nvPr>
        </p:nvSpPr>
        <p:spPr>
          <a:xfrm>
            <a:off x="3789335" y="1545485"/>
            <a:ext cx="4766348" cy="1296987"/>
          </a:xfrm>
        </p:spPr>
        <p:txBody>
          <a:bodyPr/>
          <a:lstStyle/>
          <a:p>
            <a:pPr algn="ctr"/>
            <a:r>
              <a:rPr lang="en-US" sz="3300" dirty="0"/>
              <a:t>Deployment &amp; Benefit Realization Schedule</a:t>
            </a:r>
          </a:p>
        </p:txBody>
      </p:sp>
      <p:pic>
        <p:nvPicPr>
          <p:cNvPr id="3" name="Picture 2" descr="A close up of a colorful line">
            <a:extLst>
              <a:ext uri="{FF2B5EF4-FFF2-40B4-BE49-F238E27FC236}">
                <a16:creationId xmlns:a16="http://schemas.microsoft.com/office/drawing/2014/main" id="{9CD0BF34-F485-6601-3550-454665D21A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 y="217949"/>
            <a:ext cx="4690175" cy="4430065"/>
          </a:xfrm>
          <a:prstGeom prst="rect">
            <a:avLst/>
          </a:prstGeom>
        </p:spPr>
      </p:pic>
    </p:spTree>
    <p:extLst>
      <p:ext uri="{BB962C8B-B14F-4D97-AF65-F5344CB8AC3E}">
        <p14:creationId xmlns:p14="http://schemas.microsoft.com/office/powerpoint/2010/main" val="2569549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43EE0-9845-0FF4-81E4-59518931C96F}"/>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C56BC179-BFC5-51D5-9330-4F0D710AE479}"/>
              </a:ext>
            </a:extLst>
          </p:cNvPr>
          <p:cNvSpPr txBox="1">
            <a:spLocks/>
          </p:cNvSpPr>
          <p:nvPr/>
        </p:nvSpPr>
        <p:spPr>
          <a:xfrm>
            <a:off x="516467" y="874094"/>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Deployment Schedule &amp; Benefits</a:t>
            </a:r>
          </a:p>
        </p:txBody>
      </p:sp>
      <p:sp>
        <p:nvSpPr>
          <p:cNvPr id="14" name="TextBox 13">
            <a:extLst>
              <a:ext uri="{FF2B5EF4-FFF2-40B4-BE49-F238E27FC236}">
                <a16:creationId xmlns:a16="http://schemas.microsoft.com/office/drawing/2014/main" id="{1AA1169D-C95A-D7C9-1A34-D741EB1DC580}"/>
              </a:ext>
            </a:extLst>
          </p:cNvPr>
          <p:cNvSpPr txBox="1"/>
          <p:nvPr/>
        </p:nvSpPr>
        <p:spPr>
          <a:xfrm>
            <a:off x="1171074" y="1868905"/>
            <a:ext cx="6721642" cy="1925053"/>
          </a:xfrm>
          <a:prstGeom prst="rect">
            <a:avLst/>
          </a:prstGeom>
        </p:spPr>
        <p:txBody>
          <a:bodyPr vert="horz" wrap="square" lIns="0" tIns="0" rIns="0" bIns="0" rtlCol="0">
            <a:noAutofit/>
          </a:bodyPr>
          <a:lstStyle/>
          <a:p>
            <a:pPr marL="171450" indent="-171450">
              <a:buFont typeface="Arial" panose="020B0604020202020204" pitchFamily="34" charset="0"/>
              <a:buChar char="•"/>
            </a:pPr>
            <a:r>
              <a:rPr lang="en-US" sz="1200" dirty="0" err="1">
                <a:solidFill>
                  <a:srgbClr val="0B1228"/>
                </a:solidFill>
              </a:rPr>
              <a:t>Broadreach</a:t>
            </a:r>
            <a:r>
              <a:rPr lang="en-US" sz="1200" dirty="0">
                <a:solidFill>
                  <a:srgbClr val="0B1228"/>
                </a:solidFill>
              </a:rPr>
              <a:t> shared the deployment schedule with Genesys</a:t>
            </a:r>
          </a:p>
          <a:p>
            <a:pPr marL="171450" indent="-171450">
              <a:buFont typeface="Arial" panose="020B0604020202020204" pitchFamily="34" charset="0"/>
              <a:buChar char="•"/>
            </a:pPr>
            <a:r>
              <a:rPr lang="en-US" sz="1200" dirty="0">
                <a:solidFill>
                  <a:srgbClr val="0B1228"/>
                </a:solidFill>
              </a:rPr>
              <a:t>Deployment scheduled applied to each region.  </a:t>
            </a:r>
          </a:p>
          <a:p>
            <a:pPr marL="171450" indent="-171450">
              <a:buFont typeface="Arial" panose="020B0604020202020204" pitchFamily="34" charset="0"/>
              <a:buChar char="•"/>
            </a:pPr>
            <a:r>
              <a:rPr lang="en-US" sz="1200" dirty="0">
                <a:solidFill>
                  <a:srgbClr val="0B1228"/>
                </a:solidFill>
              </a:rPr>
              <a:t>Business benefits start 3 months after implementation</a:t>
            </a:r>
          </a:p>
          <a:p>
            <a:endParaRPr lang="en-US" sz="1200" dirty="0">
              <a:solidFill>
                <a:srgbClr val="0B1228"/>
              </a:solidFill>
            </a:endParaRPr>
          </a:p>
        </p:txBody>
      </p:sp>
    </p:spTree>
    <p:extLst>
      <p:ext uri="{BB962C8B-B14F-4D97-AF65-F5344CB8AC3E}">
        <p14:creationId xmlns:p14="http://schemas.microsoft.com/office/powerpoint/2010/main" val="767638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5F916-94EB-648D-1924-0CA3A7966D02}"/>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69F59BB9-FFAC-6051-54DF-92673E6E3E4A}"/>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NA</a:t>
            </a:r>
          </a:p>
        </p:txBody>
      </p:sp>
      <p:sp>
        <p:nvSpPr>
          <p:cNvPr id="2" name="TextBox 1">
            <a:extLst>
              <a:ext uri="{FF2B5EF4-FFF2-40B4-BE49-F238E27FC236}">
                <a16:creationId xmlns:a16="http://schemas.microsoft.com/office/drawing/2014/main" id="{B42EF1C9-4F7E-4FF7-4AFB-CF8DF97025C6}"/>
              </a:ext>
            </a:extLst>
          </p:cNvPr>
          <p:cNvSpPr txBox="1"/>
          <p:nvPr/>
        </p:nvSpPr>
        <p:spPr>
          <a:xfrm>
            <a:off x="516465" y="4666344"/>
            <a:ext cx="6718524" cy="394940"/>
          </a:xfrm>
          <a:prstGeom prst="rect">
            <a:avLst/>
          </a:prstGeom>
        </p:spPr>
        <p:txBody>
          <a:bodyPr vert="horz" wrap="square" lIns="0" tIns="0" rIns="0" bIns="0" rtlCol="0">
            <a:noAutofit/>
          </a:bodyPr>
          <a:lstStyle/>
          <a:p>
            <a:r>
              <a:rPr lang="en-US" sz="800" dirty="0">
                <a:solidFill>
                  <a:srgbClr val="0B1228"/>
                </a:solidFill>
              </a:rPr>
              <a:t>* Note: Genesys Customer Value Platform benefit calculates yearly benefit totals.   Genesys CVP allows for scheduled implementation of features and adjusts yearly benefit accordingly.</a:t>
            </a:r>
          </a:p>
          <a:p>
            <a:r>
              <a:rPr lang="en-US" sz="800" dirty="0">
                <a:solidFill>
                  <a:srgbClr val="0B1228"/>
                </a:solidFill>
              </a:rPr>
              <a:t>** Assumption: Benefits of a feature start 3 months after the feature is implemented.</a:t>
            </a:r>
          </a:p>
        </p:txBody>
      </p:sp>
      <p:graphicFrame>
        <p:nvGraphicFramePr>
          <p:cNvPr id="3" name="Table 2">
            <a:extLst>
              <a:ext uri="{FF2B5EF4-FFF2-40B4-BE49-F238E27FC236}">
                <a16:creationId xmlns:a16="http://schemas.microsoft.com/office/drawing/2014/main" id="{BE10ADCA-A3A6-ECCC-EA8D-C2B63000ABCE}"/>
              </a:ext>
            </a:extLst>
          </p:cNvPr>
          <p:cNvGraphicFramePr>
            <a:graphicFrameLocks noGrp="1"/>
          </p:cNvGraphicFramePr>
          <p:nvPr>
            <p:extLst>
              <p:ext uri="{D42A27DB-BD31-4B8C-83A1-F6EECF244321}">
                <p14:modId xmlns:p14="http://schemas.microsoft.com/office/powerpoint/2010/main" val="2535738450"/>
              </p:ext>
            </p:extLst>
          </p:nvPr>
        </p:nvGraphicFramePr>
        <p:xfrm>
          <a:off x="1568993" y="986898"/>
          <a:ext cx="6006012" cy="3114040"/>
        </p:xfrm>
        <a:graphic>
          <a:graphicData uri="http://schemas.openxmlformats.org/drawingml/2006/table">
            <a:tbl>
              <a:tblPr firstRow="1" bandRow="1">
                <a:tableStyleId>{5A111915-BE36-4E01-A7E5-04B1672EAD32}</a:tableStyleId>
              </a:tblPr>
              <a:tblGrid>
                <a:gridCol w="1550657">
                  <a:extLst>
                    <a:ext uri="{9D8B030D-6E8A-4147-A177-3AD203B41FA5}">
                      <a16:colId xmlns:a16="http://schemas.microsoft.com/office/drawing/2014/main" val="3126749216"/>
                    </a:ext>
                  </a:extLst>
                </a:gridCol>
                <a:gridCol w="1163515">
                  <a:extLst>
                    <a:ext uri="{9D8B030D-6E8A-4147-A177-3AD203B41FA5}">
                      <a16:colId xmlns:a16="http://schemas.microsoft.com/office/drawing/2014/main" val="2767751569"/>
                    </a:ext>
                  </a:extLst>
                </a:gridCol>
                <a:gridCol w="1371600">
                  <a:extLst>
                    <a:ext uri="{9D8B030D-6E8A-4147-A177-3AD203B41FA5}">
                      <a16:colId xmlns:a16="http://schemas.microsoft.com/office/drawing/2014/main" val="2356367839"/>
                    </a:ext>
                  </a:extLst>
                </a:gridCol>
                <a:gridCol w="640080">
                  <a:extLst>
                    <a:ext uri="{9D8B030D-6E8A-4147-A177-3AD203B41FA5}">
                      <a16:colId xmlns:a16="http://schemas.microsoft.com/office/drawing/2014/main" val="520498111"/>
                    </a:ext>
                  </a:extLst>
                </a:gridCol>
                <a:gridCol w="640080">
                  <a:extLst>
                    <a:ext uri="{9D8B030D-6E8A-4147-A177-3AD203B41FA5}">
                      <a16:colId xmlns:a16="http://schemas.microsoft.com/office/drawing/2014/main" val="1286125575"/>
                    </a:ext>
                  </a:extLst>
                </a:gridCol>
                <a:gridCol w="640080">
                  <a:extLst>
                    <a:ext uri="{9D8B030D-6E8A-4147-A177-3AD203B41FA5}">
                      <a16:colId xmlns:a16="http://schemas.microsoft.com/office/drawing/2014/main" val="1092910550"/>
                    </a:ext>
                  </a:extLst>
                </a:gridCol>
              </a:tblGrid>
              <a:tr h="370840">
                <a:tc>
                  <a:txBody>
                    <a:bodyPr/>
                    <a:lstStyle/>
                    <a:p>
                      <a:pPr algn="ctr"/>
                      <a:endParaRPr lang="en-US" sz="1100">
                        <a:solidFill>
                          <a:srgbClr val="0B1228"/>
                        </a:solidFill>
                      </a:endParaRPr>
                    </a:p>
                  </a:txBody>
                  <a:tcPr/>
                </a:tc>
                <a:tc gridSpan="5">
                  <a:txBody>
                    <a:bodyPr/>
                    <a:lstStyle/>
                    <a:p>
                      <a:pPr algn="ctr"/>
                      <a:r>
                        <a:rPr lang="en-US" sz="1350" b="0" dirty="0">
                          <a:solidFill>
                            <a:schemeClr val="bg1"/>
                          </a:solidFill>
                        </a:rPr>
                        <a:t>Benefit Realization Schedule</a:t>
                      </a:r>
                    </a:p>
                  </a:txBody>
                  <a:tcPr anchor="ct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extLst>
                  <a:ext uri="{0D108BD9-81ED-4DB2-BD59-A6C34878D82A}">
                    <a16:rowId xmlns:a16="http://schemas.microsoft.com/office/drawing/2014/main" val="447092505"/>
                  </a:ext>
                </a:extLst>
              </a:tr>
              <a:tr h="365760">
                <a:tc>
                  <a:txBody>
                    <a:bodyPr/>
                    <a:lstStyle/>
                    <a:p>
                      <a:endParaRPr lang="en-US" sz="1100"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Implementation Month</a:t>
                      </a:r>
                      <a:r>
                        <a:rPr lang="en-US" sz="1100" b="0" baseline="30000" dirty="0">
                          <a:solidFill>
                            <a:schemeClr val="tx1"/>
                          </a:solidFill>
                        </a:rPr>
                        <a:t>*</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Benefit Realization Month</a:t>
                      </a:r>
                      <a:r>
                        <a:rPr lang="en-US" sz="1100" b="0" baseline="30000" dirty="0">
                          <a:solidFill>
                            <a:schemeClr val="tx1"/>
                          </a:solidFill>
                        </a:rPr>
                        <a:t>**</a:t>
                      </a:r>
                    </a:p>
                  </a:txBody>
                  <a:tcPr anchor="ctr"/>
                </a:tc>
                <a:tc>
                  <a:txBody>
                    <a:bodyPr/>
                    <a:lstStyle/>
                    <a:p>
                      <a:pPr algn="ctr"/>
                      <a:r>
                        <a:rPr lang="en-US" sz="1100" dirty="0"/>
                        <a:t>2026</a:t>
                      </a:r>
                    </a:p>
                  </a:txBody>
                  <a:tcPr anchor="ctr"/>
                </a:tc>
                <a:tc>
                  <a:txBody>
                    <a:bodyPr/>
                    <a:lstStyle/>
                    <a:p>
                      <a:pPr algn="ctr"/>
                      <a:r>
                        <a:rPr lang="en-US" sz="1100" dirty="0"/>
                        <a:t>2027</a:t>
                      </a:r>
                    </a:p>
                  </a:txBody>
                  <a:tcPr anchor="ctr"/>
                </a:tc>
                <a:tc>
                  <a:txBody>
                    <a:bodyPr/>
                    <a:lstStyle/>
                    <a:p>
                      <a:pPr algn="ctr"/>
                      <a:r>
                        <a:rPr lang="en-US" sz="1100" dirty="0"/>
                        <a:t>2028</a:t>
                      </a:r>
                    </a:p>
                  </a:txBody>
                  <a:tcPr anchor="ctr"/>
                </a:tc>
                <a:extLst>
                  <a:ext uri="{0D108BD9-81ED-4DB2-BD59-A6C34878D82A}">
                    <a16:rowId xmlns:a16="http://schemas.microsoft.com/office/drawing/2014/main" val="3967724145"/>
                  </a:ext>
                </a:extLst>
              </a:tr>
              <a:tr h="365760">
                <a:tc>
                  <a:txBody>
                    <a:bodyPr/>
                    <a:lstStyle/>
                    <a:p>
                      <a:r>
                        <a:rPr lang="en-US" sz="1100" dirty="0"/>
                        <a:t>Agent Copilot</a:t>
                      </a:r>
                    </a:p>
                  </a:txBody>
                  <a:tcPr anchor="ctr"/>
                </a:tc>
                <a:tc>
                  <a:txBody>
                    <a:bodyPr/>
                    <a:lstStyle/>
                    <a:p>
                      <a:pPr algn="ctr"/>
                      <a:r>
                        <a:rPr lang="en-US" sz="1100" dirty="0"/>
                        <a:t>18</a:t>
                      </a:r>
                    </a:p>
                  </a:txBody>
                  <a:tcPr anchor="ctr"/>
                </a:tc>
                <a:tc>
                  <a:txBody>
                    <a:bodyPr/>
                    <a:lstStyle/>
                    <a:p>
                      <a:pPr algn="ctr"/>
                      <a:r>
                        <a:rPr lang="en-US" sz="1100" dirty="0"/>
                        <a:t>21</a:t>
                      </a:r>
                    </a:p>
                  </a:txBody>
                  <a:tcPr anchor="ctr"/>
                </a:tc>
                <a:tc>
                  <a:txBody>
                    <a:bodyPr/>
                    <a:lstStyle/>
                    <a:p>
                      <a:pPr algn="ctr"/>
                      <a:endParaRPr lang="en-US" sz="1100" dirty="0"/>
                    </a:p>
                  </a:txBody>
                  <a:tcPr anchor="ctr"/>
                </a:tc>
                <a:tc>
                  <a:txBody>
                    <a:bodyPr/>
                    <a:lstStyle/>
                    <a:p>
                      <a:pPr algn="ctr"/>
                      <a:r>
                        <a:rPr lang="en-US" sz="1100" dirty="0"/>
                        <a:t>Sep</a:t>
                      </a:r>
                    </a:p>
                  </a:txBody>
                  <a:tcPr anchor="ctr"/>
                </a:tc>
                <a:tc>
                  <a:txBody>
                    <a:bodyPr/>
                    <a:lstStyle/>
                    <a:p>
                      <a:pPr algn="ctr"/>
                      <a:endParaRPr lang="en-US" sz="1100" dirty="0"/>
                    </a:p>
                  </a:txBody>
                  <a:tcPr anchor="ctr"/>
                </a:tc>
                <a:extLst>
                  <a:ext uri="{0D108BD9-81ED-4DB2-BD59-A6C34878D82A}">
                    <a16:rowId xmlns:a16="http://schemas.microsoft.com/office/drawing/2014/main" val="4212900755"/>
                  </a:ext>
                </a:extLst>
              </a:tr>
              <a:tr h="365760">
                <a:tc>
                  <a:txBody>
                    <a:bodyPr/>
                    <a:lstStyle/>
                    <a:p>
                      <a:r>
                        <a:rPr lang="en-US" sz="1100" dirty="0"/>
                        <a:t>Email</a:t>
                      </a:r>
                    </a:p>
                  </a:txBody>
                  <a:tcPr anchor="ctr"/>
                </a:tc>
                <a:tc>
                  <a:txBody>
                    <a:bodyPr/>
                    <a:lstStyle/>
                    <a:p>
                      <a:pPr algn="ctr"/>
                      <a:r>
                        <a:rPr lang="en-US" sz="1100" dirty="0"/>
                        <a:t>18</a:t>
                      </a:r>
                    </a:p>
                  </a:txBody>
                  <a:tcPr anchor="ctr"/>
                </a:tc>
                <a:tc>
                  <a:txBody>
                    <a:bodyPr/>
                    <a:lstStyle/>
                    <a:p>
                      <a:pPr algn="ctr"/>
                      <a:r>
                        <a:rPr lang="en-US" sz="1100" dirty="0"/>
                        <a:t>21</a:t>
                      </a:r>
                    </a:p>
                  </a:txBody>
                  <a:tcPr anchor="ctr"/>
                </a:tc>
                <a:tc>
                  <a:txBody>
                    <a:bodyPr/>
                    <a:lstStyle/>
                    <a:p>
                      <a:pPr algn="ctr"/>
                      <a:endParaRPr lang="en-US" sz="1100" dirty="0"/>
                    </a:p>
                  </a:txBody>
                  <a:tcPr anchor="ctr"/>
                </a:tc>
                <a:tc>
                  <a:txBody>
                    <a:bodyPr/>
                    <a:lstStyle/>
                    <a:p>
                      <a:pPr algn="ctr"/>
                      <a:r>
                        <a:rPr lang="en-US" sz="1100" dirty="0"/>
                        <a:t>Apr</a:t>
                      </a:r>
                    </a:p>
                  </a:txBody>
                  <a:tcPr anchor="ctr"/>
                </a:tc>
                <a:tc>
                  <a:txBody>
                    <a:bodyPr/>
                    <a:lstStyle/>
                    <a:p>
                      <a:pPr algn="ctr"/>
                      <a:endParaRPr lang="en-US" sz="1100" dirty="0"/>
                    </a:p>
                  </a:txBody>
                  <a:tcPr anchor="ctr"/>
                </a:tc>
                <a:extLst>
                  <a:ext uri="{0D108BD9-81ED-4DB2-BD59-A6C34878D82A}">
                    <a16:rowId xmlns:a16="http://schemas.microsoft.com/office/drawing/2014/main" val="2796579777"/>
                  </a:ext>
                </a:extLst>
              </a:tr>
              <a:tr h="365760">
                <a:tc>
                  <a:txBody>
                    <a:bodyPr/>
                    <a:lstStyle/>
                    <a:p>
                      <a:r>
                        <a:rPr lang="en-US" sz="1100" dirty="0"/>
                        <a:t>Workforce Forecast &amp; Scheduling</a:t>
                      </a:r>
                    </a:p>
                  </a:txBody>
                  <a:tcPr anchor="ctr"/>
                </a:tc>
                <a:tc>
                  <a:txBody>
                    <a:bodyPr/>
                    <a:lstStyle/>
                    <a:p>
                      <a:pPr algn="ctr"/>
                      <a:r>
                        <a:rPr lang="en-US" sz="1100" dirty="0"/>
                        <a:t>NA</a:t>
                      </a:r>
                    </a:p>
                  </a:txBody>
                  <a:tcPr anchor="ctr"/>
                </a:tc>
                <a:tc>
                  <a:txBody>
                    <a:bodyPr/>
                    <a:lstStyle/>
                    <a:p>
                      <a:pPr algn="ctr"/>
                      <a:r>
                        <a:rPr lang="en-US" sz="1100" dirty="0"/>
                        <a:t>NA</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NA</a:t>
                      </a:r>
                    </a:p>
                  </a:txBody>
                  <a:tcPr anchor="ctr"/>
                </a:tc>
                <a:tc>
                  <a:txBody>
                    <a:bodyPr/>
                    <a:lstStyle/>
                    <a:p>
                      <a:pPr algn="ctr"/>
                      <a:endParaRPr lang="en-US" sz="1100" dirty="0"/>
                    </a:p>
                  </a:txBody>
                  <a:tcPr anchor="ctr"/>
                </a:tc>
                <a:extLst>
                  <a:ext uri="{0D108BD9-81ED-4DB2-BD59-A6C34878D82A}">
                    <a16:rowId xmlns:a16="http://schemas.microsoft.com/office/drawing/2014/main" val="2485283723"/>
                  </a:ext>
                </a:extLst>
              </a:tr>
              <a:tr h="365760">
                <a:tc>
                  <a:txBody>
                    <a:bodyPr/>
                    <a:lstStyle/>
                    <a:p>
                      <a:r>
                        <a:rPr lang="en-US" sz="1100" dirty="0"/>
                        <a:t>Predictive Routing</a:t>
                      </a:r>
                    </a:p>
                  </a:txBody>
                  <a:tcPr anchor="ctr"/>
                </a:tc>
                <a:tc>
                  <a:txBody>
                    <a:bodyPr/>
                    <a:lstStyle/>
                    <a:p>
                      <a:pPr algn="ctr"/>
                      <a:r>
                        <a:rPr lang="en-US" sz="1100" dirty="0"/>
                        <a:t>18</a:t>
                      </a:r>
                    </a:p>
                  </a:txBody>
                  <a:tcPr anchor="ctr"/>
                </a:tc>
                <a:tc>
                  <a:txBody>
                    <a:bodyPr/>
                    <a:lstStyle/>
                    <a:p>
                      <a:pPr algn="ctr"/>
                      <a:r>
                        <a:rPr lang="en-US" sz="1100" dirty="0"/>
                        <a:t>21</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Sep</a:t>
                      </a:r>
                    </a:p>
                  </a:txBody>
                  <a:tcPr anchor="ctr"/>
                </a:tc>
                <a:tc>
                  <a:txBody>
                    <a:bodyPr/>
                    <a:lstStyle/>
                    <a:p>
                      <a:pPr algn="ctr"/>
                      <a:endParaRPr lang="en-US" sz="1100" dirty="0"/>
                    </a:p>
                  </a:txBody>
                  <a:tcPr anchor="ctr"/>
                </a:tc>
                <a:extLst>
                  <a:ext uri="{0D108BD9-81ED-4DB2-BD59-A6C34878D82A}">
                    <a16:rowId xmlns:a16="http://schemas.microsoft.com/office/drawing/2014/main" val="2487070910"/>
                  </a:ext>
                </a:extLst>
              </a:tr>
              <a:tr h="365760">
                <a:tc>
                  <a:txBody>
                    <a:bodyPr/>
                    <a:lstStyle/>
                    <a:p>
                      <a:r>
                        <a:rPr lang="en-US" sz="1100" dirty="0"/>
                        <a:t>Speech &amp; Text Analytics</a:t>
                      </a:r>
                    </a:p>
                  </a:txBody>
                  <a:tcPr anchor="ctr"/>
                </a:tc>
                <a:tc>
                  <a:txBody>
                    <a:bodyPr/>
                    <a:lstStyle/>
                    <a:p>
                      <a:pPr algn="ctr"/>
                      <a:r>
                        <a:rPr lang="en-US" sz="1100" dirty="0"/>
                        <a:t>18</a:t>
                      </a:r>
                    </a:p>
                  </a:txBody>
                  <a:tcPr anchor="ctr"/>
                </a:tc>
                <a:tc>
                  <a:txBody>
                    <a:bodyPr/>
                    <a:lstStyle/>
                    <a:p>
                      <a:pPr algn="ctr"/>
                      <a:r>
                        <a:rPr lang="en-US" sz="1100" dirty="0"/>
                        <a:t>21</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Sep</a:t>
                      </a:r>
                    </a:p>
                  </a:txBody>
                  <a:tcPr anchor="ctr"/>
                </a:tc>
                <a:tc>
                  <a:txBody>
                    <a:bodyPr/>
                    <a:lstStyle/>
                    <a:p>
                      <a:pPr algn="ctr"/>
                      <a:endParaRPr lang="en-US" sz="1100" dirty="0"/>
                    </a:p>
                  </a:txBody>
                  <a:tcPr anchor="ctr"/>
                </a:tc>
                <a:extLst>
                  <a:ext uri="{0D108BD9-81ED-4DB2-BD59-A6C34878D82A}">
                    <a16:rowId xmlns:a16="http://schemas.microsoft.com/office/drawing/2014/main" val="3686040602"/>
                  </a:ext>
                </a:extLst>
              </a:tr>
              <a:tr h="365760">
                <a:tc>
                  <a:txBody>
                    <a:bodyPr/>
                    <a:lstStyle/>
                    <a:p>
                      <a:r>
                        <a:rPr lang="en-US" sz="1100" dirty="0"/>
                        <a:t>Supervisor Copilot</a:t>
                      </a:r>
                    </a:p>
                  </a:txBody>
                  <a:tcPr anchor="ctr"/>
                </a:tc>
                <a:tc>
                  <a:txBody>
                    <a:bodyPr/>
                    <a:lstStyle/>
                    <a:p>
                      <a:pPr algn="ctr"/>
                      <a:r>
                        <a:rPr lang="en-US" sz="1100" dirty="0"/>
                        <a:t>18</a:t>
                      </a:r>
                    </a:p>
                  </a:txBody>
                  <a:tcPr anchor="ctr"/>
                </a:tc>
                <a:tc>
                  <a:txBody>
                    <a:bodyPr/>
                    <a:lstStyle/>
                    <a:p>
                      <a:pPr algn="ctr"/>
                      <a:r>
                        <a:rPr lang="en-US" sz="1100" dirty="0"/>
                        <a:t>21</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Sep</a:t>
                      </a:r>
                    </a:p>
                  </a:txBody>
                  <a:tcPr anchor="ctr"/>
                </a:tc>
                <a:tc>
                  <a:txBody>
                    <a:bodyPr/>
                    <a:lstStyle/>
                    <a:p>
                      <a:pPr algn="ctr"/>
                      <a:endParaRPr lang="en-US" sz="1100" dirty="0"/>
                    </a:p>
                  </a:txBody>
                  <a:tcPr anchor="ctr"/>
                </a:tc>
                <a:extLst>
                  <a:ext uri="{0D108BD9-81ED-4DB2-BD59-A6C34878D82A}">
                    <a16:rowId xmlns:a16="http://schemas.microsoft.com/office/drawing/2014/main" val="3312560381"/>
                  </a:ext>
                </a:extLst>
              </a:tr>
            </a:tbl>
          </a:graphicData>
        </a:graphic>
      </p:graphicFrame>
    </p:spTree>
    <p:extLst>
      <p:ext uri="{BB962C8B-B14F-4D97-AF65-F5344CB8AC3E}">
        <p14:creationId xmlns:p14="http://schemas.microsoft.com/office/powerpoint/2010/main" val="1826772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8AF6B-E8BE-066B-3C35-4407BC8CF5CA}"/>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44A2DB6E-054C-ABFC-9FA3-E657C7E52996}"/>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ANZ</a:t>
            </a:r>
          </a:p>
        </p:txBody>
      </p:sp>
      <p:sp>
        <p:nvSpPr>
          <p:cNvPr id="2" name="TextBox 1">
            <a:extLst>
              <a:ext uri="{FF2B5EF4-FFF2-40B4-BE49-F238E27FC236}">
                <a16:creationId xmlns:a16="http://schemas.microsoft.com/office/drawing/2014/main" id="{C33216DB-4419-4151-BB0A-337F12C74000}"/>
              </a:ext>
            </a:extLst>
          </p:cNvPr>
          <p:cNvSpPr txBox="1"/>
          <p:nvPr/>
        </p:nvSpPr>
        <p:spPr>
          <a:xfrm>
            <a:off x="516465" y="4666344"/>
            <a:ext cx="6718524" cy="394940"/>
          </a:xfrm>
          <a:prstGeom prst="rect">
            <a:avLst/>
          </a:prstGeom>
        </p:spPr>
        <p:txBody>
          <a:bodyPr vert="horz" wrap="square" lIns="0" tIns="0" rIns="0" bIns="0" rtlCol="0">
            <a:noAutofit/>
          </a:bodyPr>
          <a:lstStyle/>
          <a:p>
            <a:pPr algn="l"/>
            <a:r>
              <a:rPr lang="en-US" sz="800" dirty="0">
                <a:solidFill>
                  <a:srgbClr val="0B1228"/>
                </a:solidFill>
              </a:rPr>
              <a:t>* Note: Genesys Customer Value Platform benefit calculates yearly benefit totals.   Genesys CVP allows for scheduled implementation of features and adjusts yearly benefit accordingly.</a:t>
            </a:r>
          </a:p>
          <a:p>
            <a:pPr algn="l"/>
            <a:r>
              <a:rPr lang="en-US" sz="800" dirty="0">
                <a:solidFill>
                  <a:srgbClr val="0B1228"/>
                </a:solidFill>
              </a:rPr>
              <a:t>** Assumption: Benefits of a feature start 3 months after the feature is implemented.</a:t>
            </a:r>
          </a:p>
        </p:txBody>
      </p:sp>
      <p:graphicFrame>
        <p:nvGraphicFramePr>
          <p:cNvPr id="3" name="Table 2">
            <a:extLst>
              <a:ext uri="{FF2B5EF4-FFF2-40B4-BE49-F238E27FC236}">
                <a16:creationId xmlns:a16="http://schemas.microsoft.com/office/drawing/2014/main" id="{FA008053-4B6D-87C8-1B89-01D916E95F18}"/>
              </a:ext>
            </a:extLst>
          </p:cNvPr>
          <p:cNvGraphicFramePr>
            <a:graphicFrameLocks noGrp="1"/>
          </p:cNvGraphicFramePr>
          <p:nvPr>
            <p:extLst>
              <p:ext uri="{D42A27DB-BD31-4B8C-83A1-F6EECF244321}">
                <p14:modId xmlns:p14="http://schemas.microsoft.com/office/powerpoint/2010/main" val="1063814547"/>
              </p:ext>
            </p:extLst>
          </p:nvPr>
        </p:nvGraphicFramePr>
        <p:xfrm>
          <a:off x="1568993" y="986898"/>
          <a:ext cx="6006012" cy="3114040"/>
        </p:xfrm>
        <a:graphic>
          <a:graphicData uri="http://schemas.openxmlformats.org/drawingml/2006/table">
            <a:tbl>
              <a:tblPr firstRow="1" bandRow="1">
                <a:tableStyleId>{5A111915-BE36-4E01-A7E5-04B1672EAD32}</a:tableStyleId>
              </a:tblPr>
              <a:tblGrid>
                <a:gridCol w="1550657">
                  <a:extLst>
                    <a:ext uri="{9D8B030D-6E8A-4147-A177-3AD203B41FA5}">
                      <a16:colId xmlns:a16="http://schemas.microsoft.com/office/drawing/2014/main" val="3126749216"/>
                    </a:ext>
                  </a:extLst>
                </a:gridCol>
                <a:gridCol w="1163515">
                  <a:extLst>
                    <a:ext uri="{9D8B030D-6E8A-4147-A177-3AD203B41FA5}">
                      <a16:colId xmlns:a16="http://schemas.microsoft.com/office/drawing/2014/main" val="2767751569"/>
                    </a:ext>
                  </a:extLst>
                </a:gridCol>
                <a:gridCol w="1371600">
                  <a:extLst>
                    <a:ext uri="{9D8B030D-6E8A-4147-A177-3AD203B41FA5}">
                      <a16:colId xmlns:a16="http://schemas.microsoft.com/office/drawing/2014/main" val="2356367839"/>
                    </a:ext>
                  </a:extLst>
                </a:gridCol>
                <a:gridCol w="640080">
                  <a:extLst>
                    <a:ext uri="{9D8B030D-6E8A-4147-A177-3AD203B41FA5}">
                      <a16:colId xmlns:a16="http://schemas.microsoft.com/office/drawing/2014/main" val="520498111"/>
                    </a:ext>
                  </a:extLst>
                </a:gridCol>
                <a:gridCol w="640080">
                  <a:extLst>
                    <a:ext uri="{9D8B030D-6E8A-4147-A177-3AD203B41FA5}">
                      <a16:colId xmlns:a16="http://schemas.microsoft.com/office/drawing/2014/main" val="1286125575"/>
                    </a:ext>
                  </a:extLst>
                </a:gridCol>
                <a:gridCol w="640080">
                  <a:extLst>
                    <a:ext uri="{9D8B030D-6E8A-4147-A177-3AD203B41FA5}">
                      <a16:colId xmlns:a16="http://schemas.microsoft.com/office/drawing/2014/main" val="1092910550"/>
                    </a:ext>
                  </a:extLst>
                </a:gridCol>
              </a:tblGrid>
              <a:tr h="370840">
                <a:tc>
                  <a:txBody>
                    <a:bodyPr/>
                    <a:lstStyle/>
                    <a:p>
                      <a:pPr algn="ctr"/>
                      <a:endParaRPr lang="en-US">
                        <a:solidFill>
                          <a:srgbClr val="0B1228"/>
                        </a:solidFill>
                      </a:endParaRPr>
                    </a:p>
                  </a:txBody>
                  <a:tcPr/>
                </a:tc>
                <a:tc gridSpan="5">
                  <a:txBody>
                    <a:bodyPr/>
                    <a:lstStyle/>
                    <a:p>
                      <a:pPr algn="ctr"/>
                      <a:r>
                        <a:rPr lang="en-US" sz="1350" b="0" dirty="0">
                          <a:solidFill>
                            <a:schemeClr val="bg1"/>
                          </a:solidFill>
                        </a:rPr>
                        <a:t>Benefit Realization Schedule</a:t>
                      </a:r>
                    </a:p>
                  </a:txBody>
                  <a:tcPr anchor="ct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extLst>
                  <a:ext uri="{0D108BD9-81ED-4DB2-BD59-A6C34878D82A}">
                    <a16:rowId xmlns:a16="http://schemas.microsoft.com/office/drawing/2014/main" val="447092505"/>
                  </a:ext>
                </a:extLst>
              </a:tr>
              <a:tr h="365760">
                <a:tc>
                  <a:txBody>
                    <a:bodyPr/>
                    <a:lstStyle/>
                    <a:p>
                      <a:endParaRPr lang="en-US" sz="1100"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Implementation Month</a:t>
                      </a:r>
                      <a:r>
                        <a:rPr lang="en-US" sz="1100" b="0" baseline="30000" dirty="0">
                          <a:solidFill>
                            <a:schemeClr val="tx1"/>
                          </a:solidFill>
                        </a:rPr>
                        <a:t>*</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Benefit Realization Month</a:t>
                      </a:r>
                      <a:r>
                        <a:rPr lang="en-US" sz="1100" b="0" baseline="30000" dirty="0">
                          <a:solidFill>
                            <a:schemeClr val="tx1"/>
                          </a:solidFill>
                        </a:rPr>
                        <a:t>**</a:t>
                      </a:r>
                    </a:p>
                  </a:txBody>
                  <a:tcPr anchor="ctr"/>
                </a:tc>
                <a:tc>
                  <a:txBody>
                    <a:bodyPr/>
                    <a:lstStyle/>
                    <a:p>
                      <a:pPr algn="ctr"/>
                      <a:r>
                        <a:rPr lang="en-US" sz="1100" dirty="0"/>
                        <a:t>2026</a:t>
                      </a:r>
                    </a:p>
                  </a:txBody>
                  <a:tcPr anchor="ctr"/>
                </a:tc>
                <a:tc>
                  <a:txBody>
                    <a:bodyPr/>
                    <a:lstStyle/>
                    <a:p>
                      <a:pPr algn="ctr"/>
                      <a:r>
                        <a:rPr lang="en-US" sz="1100" dirty="0"/>
                        <a:t>2027</a:t>
                      </a:r>
                    </a:p>
                  </a:txBody>
                  <a:tcPr anchor="ctr"/>
                </a:tc>
                <a:tc>
                  <a:txBody>
                    <a:bodyPr/>
                    <a:lstStyle/>
                    <a:p>
                      <a:pPr algn="ctr"/>
                      <a:r>
                        <a:rPr lang="en-US" sz="1100" dirty="0"/>
                        <a:t>2028</a:t>
                      </a:r>
                    </a:p>
                  </a:txBody>
                  <a:tcPr anchor="ctr"/>
                </a:tc>
                <a:extLst>
                  <a:ext uri="{0D108BD9-81ED-4DB2-BD59-A6C34878D82A}">
                    <a16:rowId xmlns:a16="http://schemas.microsoft.com/office/drawing/2014/main" val="3967724145"/>
                  </a:ext>
                </a:extLst>
              </a:tr>
              <a:tr h="365760">
                <a:tc>
                  <a:txBody>
                    <a:bodyPr/>
                    <a:lstStyle/>
                    <a:p>
                      <a:r>
                        <a:rPr lang="en-US" sz="1100" dirty="0"/>
                        <a:t>Agent Copilot</a:t>
                      </a:r>
                    </a:p>
                  </a:txBody>
                  <a:tcPr anchor="ctr"/>
                </a:tc>
                <a:tc>
                  <a:txBody>
                    <a:bodyPr/>
                    <a:lstStyle/>
                    <a:p>
                      <a:pPr algn="ct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algn="ctr"/>
                      <a:r>
                        <a:rPr lang="en-US" sz="1100" dirty="0"/>
                        <a:t>Dec</a:t>
                      </a:r>
                    </a:p>
                  </a:txBody>
                  <a:tcPr anchor="ctr"/>
                </a:tc>
                <a:tc>
                  <a:txBody>
                    <a:bodyPr/>
                    <a:lstStyle/>
                    <a:p>
                      <a:pPr algn="ctr"/>
                      <a:endParaRPr lang="en-US" sz="1100" dirty="0"/>
                    </a:p>
                  </a:txBody>
                  <a:tcPr anchor="ctr"/>
                </a:tc>
                <a:extLst>
                  <a:ext uri="{0D108BD9-81ED-4DB2-BD59-A6C34878D82A}">
                    <a16:rowId xmlns:a16="http://schemas.microsoft.com/office/drawing/2014/main" val="4212900755"/>
                  </a:ext>
                </a:extLst>
              </a:tr>
              <a:tr h="365760">
                <a:tc>
                  <a:txBody>
                    <a:bodyPr/>
                    <a:lstStyle/>
                    <a:p>
                      <a:r>
                        <a:rPr lang="en-US" sz="1100" dirty="0"/>
                        <a:t>Email</a:t>
                      </a:r>
                    </a:p>
                  </a:txBody>
                  <a:tcPr anchor="ctr"/>
                </a:tc>
                <a:tc>
                  <a:txBody>
                    <a:bodyPr/>
                    <a:lstStyle/>
                    <a:p>
                      <a:pPr algn="ct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Dec</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tc>
                  <a:txBody>
                    <a:bodyPr/>
                    <a:lstStyle/>
                    <a:p>
                      <a:pPr algn="ctr"/>
                      <a:endParaRPr lang="en-US" sz="1100" dirty="0"/>
                    </a:p>
                  </a:txBody>
                  <a:tcPr anchor="ctr"/>
                </a:tc>
                <a:extLst>
                  <a:ext uri="{0D108BD9-81ED-4DB2-BD59-A6C34878D82A}">
                    <a16:rowId xmlns:a16="http://schemas.microsoft.com/office/drawing/2014/main" val="2796579777"/>
                  </a:ext>
                </a:extLst>
              </a:tr>
              <a:tr h="365760">
                <a:tc>
                  <a:txBody>
                    <a:bodyPr/>
                    <a:lstStyle/>
                    <a:p>
                      <a:r>
                        <a:rPr lang="en-US" sz="1100" dirty="0"/>
                        <a:t>Workforce Forecast &amp; Scheduling</a:t>
                      </a:r>
                    </a:p>
                  </a:txBody>
                  <a:tcPr anchor="ctr"/>
                </a:tc>
                <a:tc>
                  <a:txBody>
                    <a:bodyPr/>
                    <a:lstStyle/>
                    <a:p>
                      <a:pPr algn="ct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Dec</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tc>
                  <a:txBody>
                    <a:bodyPr/>
                    <a:lstStyle/>
                    <a:p>
                      <a:pPr algn="ctr"/>
                      <a:endParaRPr lang="en-US" sz="1100" dirty="0"/>
                    </a:p>
                  </a:txBody>
                  <a:tcPr anchor="ctr"/>
                </a:tc>
                <a:extLst>
                  <a:ext uri="{0D108BD9-81ED-4DB2-BD59-A6C34878D82A}">
                    <a16:rowId xmlns:a16="http://schemas.microsoft.com/office/drawing/2014/main" val="2485283723"/>
                  </a:ext>
                </a:extLst>
              </a:tr>
              <a:tr h="365760">
                <a:tc>
                  <a:txBody>
                    <a:bodyPr/>
                    <a:lstStyle/>
                    <a:p>
                      <a:r>
                        <a:rPr lang="en-US" sz="1100" dirty="0"/>
                        <a:t>Predictive Routing</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Dec</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tc>
                  <a:txBody>
                    <a:bodyPr/>
                    <a:lstStyle/>
                    <a:p>
                      <a:pPr algn="ctr"/>
                      <a:endParaRPr lang="en-US" sz="1100"/>
                    </a:p>
                  </a:txBody>
                  <a:tcPr anchor="ctr"/>
                </a:tc>
                <a:extLst>
                  <a:ext uri="{0D108BD9-81ED-4DB2-BD59-A6C34878D82A}">
                    <a16:rowId xmlns:a16="http://schemas.microsoft.com/office/drawing/2014/main" val="2487070910"/>
                  </a:ext>
                </a:extLst>
              </a:tr>
              <a:tr h="365760">
                <a:tc>
                  <a:txBody>
                    <a:bodyPr/>
                    <a:lstStyle/>
                    <a:p>
                      <a:r>
                        <a:rPr lang="en-US" sz="1100" dirty="0"/>
                        <a:t>Speech &amp; Text Analytics</a:t>
                      </a:r>
                    </a:p>
                  </a:txBody>
                  <a:tcPr anchor="ctr"/>
                </a:tc>
                <a:tc>
                  <a:txBody>
                    <a:bodyPr/>
                    <a:lstStyle/>
                    <a:p>
                      <a:pPr algn="ct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Dec</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tc>
                  <a:txBody>
                    <a:bodyPr/>
                    <a:lstStyle/>
                    <a:p>
                      <a:pPr algn="ctr"/>
                      <a:endParaRPr lang="en-US" sz="1100" dirty="0"/>
                    </a:p>
                  </a:txBody>
                  <a:tcPr anchor="ctr"/>
                </a:tc>
                <a:extLst>
                  <a:ext uri="{0D108BD9-81ED-4DB2-BD59-A6C34878D82A}">
                    <a16:rowId xmlns:a16="http://schemas.microsoft.com/office/drawing/2014/main" val="3686040602"/>
                  </a:ext>
                </a:extLst>
              </a:tr>
              <a:tr h="365760">
                <a:tc>
                  <a:txBody>
                    <a:bodyPr/>
                    <a:lstStyle/>
                    <a:p>
                      <a:r>
                        <a:rPr lang="en-US" sz="1100" dirty="0"/>
                        <a:t>Supervisor Copilot</a:t>
                      </a:r>
                    </a:p>
                  </a:txBody>
                  <a:tcPr anchor="ctr"/>
                </a:tc>
                <a:tc>
                  <a:txBody>
                    <a:bodyPr/>
                    <a:lstStyle/>
                    <a:p>
                      <a:pPr algn="ctr"/>
                      <a:r>
                        <a:rPr lang="en-US" sz="1100" dirty="0"/>
                        <a:t>21</a:t>
                      </a:r>
                    </a:p>
                  </a:txBody>
                  <a:tcPr anchor="ctr"/>
                </a:tc>
                <a:tc>
                  <a:txBody>
                    <a:bodyPr/>
                    <a:lstStyle/>
                    <a:p>
                      <a:pPr algn="ctr"/>
                      <a:r>
                        <a:rPr lang="en-US" sz="1100" dirty="0"/>
                        <a:t>24</a:t>
                      </a:r>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Dec</a:t>
                      </a:r>
                    </a:p>
                  </a:txBody>
                  <a:tcPr anchor="ctr"/>
                </a:tc>
                <a:tc>
                  <a:txBody>
                    <a:bodyPr/>
                    <a:lstStyle/>
                    <a:p>
                      <a:pPr algn="ctr"/>
                      <a:endParaRPr lang="en-US" sz="1100" dirty="0"/>
                    </a:p>
                  </a:txBody>
                  <a:tcPr anchor="ctr"/>
                </a:tc>
                <a:extLst>
                  <a:ext uri="{0D108BD9-81ED-4DB2-BD59-A6C34878D82A}">
                    <a16:rowId xmlns:a16="http://schemas.microsoft.com/office/drawing/2014/main" val="3312560381"/>
                  </a:ext>
                </a:extLst>
              </a:tr>
            </a:tbl>
          </a:graphicData>
        </a:graphic>
      </p:graphicFrame>
    </p:spTree>
    <p:extLst>
      <p:ext uri="{BB962C8B-B14F-4D97-AF65-F5344CB8AC3E}">
        <p14:creationId xmlns:p14="http://schemas.microsoft.com/office/powerpoint/2010/main" val="903325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AFF727C6-F90F-83BE-E144-A924D1AB7223}"/>
              </a:ext>
            </a:extLst>
          </p:cNvPr>
          <p:cNvSpPr>
            <a:spLocks noGrp="1"/>
          </p:cNvSpPr>
          <p:nvPr>
            <p:ph type="body" sz="quarter" idx="20"/>
          </p:nvPr>
        </p:nvSpPr>
        <p:spPr>
          <a:xfrm>
            <a:off x="834189" y="1720436"/>
            <a:ext cx="7573077" cy="2495550"/>
          </a:xfrm>
        </p:spPr>
        <p:txBody>
          <a:bodyPr>
            <a:normAutofit/>
          </a:bodyPr>
          <a:lstStyle/>
          <a:p>
            <a:pPr marL="0" marR="0" indent="0" algn="ctr">
              <a:spcBef>
                <a:spcPts val="0"/>
              </a:spcBef>
              <a:spcAft>
                <a:spcPts val="0"/>
              </a:spcAft>
              <a:buNone/>
            </a:pPr>
            <a:r>
              <a:rPr lang="en-US" sz="1400" i="1">
                <a:latin typeface="+mn-lt"/>
                <a:cs typeface="Hanken Grotesk" panose="020B0604020202020204" charset="0"/>
              </a:rPr>
              <a:t>Genesys is committed to creating technology that empowers our customers and we are excited to present the features on our roadmap with you. This content showcases our forward-looking plans and developments, and the items shared are for informational purposes only. This content does not constitute a commitment to deliver any material, code, offerings, or functionality, and you should not rely on them to make any decisions, including any licensing decisions. Actual results or outcomes may differ from the presented information due to various factors, such as unrealized assumptions, technological advancements, evolving regulations, our expansion into new products, services, and geographic regions, or other changes in circumstances. Genesys does not assume liability for any loss, damage, or inconvenience resulting from reliance on this content.</a:t>
            </a:r>
          </a:p>
        </p:txBody>
      </p:sp>
      <p:sp>
        <p:nvSpPr>
          <p:cNvPr id="5" name="Text Placeholder 12">
            <a:extLst>
              <a:ext uri="{FF2B5EF4-FFF2-40B4-BE49-F238E27FC236}">
                <a16:creationId xmlns:a16="http://schemas.microsoft.com/office/drawing/2014/main" id="{116FCE8D-0C84-EEF3-D153-42716E2F2E00}"/>
              </a:ext>
            </a:extLst>
          </p:cNvPr>
          <p:cNvSpPr txBox="1">
            <a:spLocks/>
          </p:cNvSpPr>
          <p:nvPr/>
        </p:nvSpPr>
        <p:spPr>
          <a:xfrm>
            <a:off x="432776" y="1112764"/>
            <a:ext cx="8375904" cy="219456"/>
          </a:xfrm>
          <a:prstGeom prst="rect">
            <a:avLst/>
          </a:prstGeom>
        </p:spPr>
        <p:txBody>
          <a:bodyPr vert="horz" lIns="0" tIns="0" rIns="0" bIns="0" rtlCol="0">
            <a:normAutofit/>
          </a:bodyPr>
          <a:lstStyle>
            <a:lvl1pPr marL="0" indent="0" algn="l" defTabSz="685800" rtl="0" eaLnBrk="1" latinLnBrk="0" hangingPunct="1">
              <a:lnSpc>
                <a:spcPct val="120000"/>
              </a:lnSpc>
              <a:spcBef>
                <a:spcPts val="800"/>
              </a:spcBef>
              <a:buClr>
                <a:schemeClr val="accent1"/>
              </a:buClr>
              <a:buSzPct val="150000"/>
              <a:buFontTx/>
              <a:buNone/>
              <a:tabLst/>
              <a:defRPr sz="1200" b="0" i="0" kern="1200" spc="0">
                <a:solidFill>
                  <a:schemeClr val="accent1"/>
                </a:solidFill>
                <a:latin typeface="Hanken Grotesk Light" pitchFamily="2" charset="77"/>
                <a:ea typeface="Roboto Medium" panose="02000000000000000000" pitchFamily="2" charset="0"/>
                <a:cs typeface="Roboto Medium" panose="02000000000000000000" pitchFamily="2" charset="0"/>
              </a:defRPr>
            </a:lvl1pPr>
            <a:lvl2pPr marL="404813" marR="0" indent="-230188" algn="l" defTabSz="685800" rtl="0" eaLnBrk="1" fontAlgn="auto" latinLnBrk="0" hangingPunct="1">
              <a:lnSpc>
                <a:spcPct val="100000"/>
              </a:lnSpc>
              <a:spcBef>
                <a:spcPts val="375"/>
              </a:spcBef>
              <a:spcAft>
                <a:spcPts val="0"/>
              </a:spcAft>
              <a:buClr>
                <a:schemeClr val="accent1"/>
              </a:buClr>
              <a:buSzPct val="100000"/>
              <a:buFont typeface="Courier New" panose="02070309020205020404" pitchFamily="49" charset="0"/>
              <a:buChar char="o"/>
              <a:tabLst/>
              <a:defRPr sz="900" b="0" i="0" kern="1200" spc="0">
                <a:solidFill>
                  <a:schemeClr val="tx1"/>
                </a:solidFill>
                <a:latin typeface="Hanken Grotesk Light" pitchFamily="2" charset="77"/>
                <a:ea typeface="Roboto Medium" panose="02000000000000000000" pitchFamily="2" charset="0"/>
                <a:cs typeface="Roboto Medium" panose="02000000000000000000" pitchFamily="2" charset="0"/>
              </a:defRPr>
            </a:lvl2pPr>
            <a:lvl3pPr marL="519113" indent="-176213" algn="l" defTabSz="685800" rtl="0" eaLnBrk="1" latinLnBrk="0" hangingPunct="1">
              <a:lnSpc>
                <a:spcPct val="100000"/>
              </a:lnSpc>
              <a:spcBef>
                <a:spcPts val="375"/>
              </a:spcBef>
              <a:buClr>
                <a:schemeClr val="accent1"/>
              </a:buClr>
              <a:buSzPct val="150000"/>
              <a:buFont typeface="Arial" panose="020B0604020202020204" pitchFamily="34" charset="0"/>
              <a:buChar char="•"/>
              <a:tabLst/>
              <a:defRPr sz="600" b="0" i="0" kern="1200" spc="0">
                <a:solidFill>
                  <a:schemeClr val="tx1"/>
                </a:solidFill>
                <a:latin typeface="Hanken Grotesk Light" pitchFamily="2" charset="77"/>
                <a:ea typeface="Roboto Medium" panose="02000000000000000000" pitchFamily="2" charset="0"/>
                <a:cs typeface="Roboto Medium" panose="02000000000000000000" pitchFamily="2" charset="0"/>
              </a:defRPr>
            </a:lvl3pPr>
            <a:lvl4pPr marL="682625" indent="-171450" algn="l" defTabSz="685800" rtl="0" eaLnBrk="1" latinLnBrk="0" hangingPunct="1">
              <a:lnSpc>
                <a:spcPct val="100000"/>
              </a:lnSpc>
              <a:spcBef>
                <a:spcPts val="375"/>
              </a:spcBef>
              <a:buClr>
                <a:schemeClr val="accent1"/>
              </a:buClr>
              <a:buSzPct val="150000"/>
              <a:buFont typeface="Arial" panose="020B0604020202020204" pitchFamily="34" charset="0"/>
              <a:buChar char="•"/>
              <a:tabLst/>
              <a:defRPr sz="600" b="0" i="0" kern="1200" spc="0">
                <a:solidFill>
                  <a:schemeClr val="tx1"/>
                </a:solidFill>
                <a:latin typeface="Hanken Grotesk Light" pitchFamily="2" charset="77"/>
                <a:ea typeface="+mn-ea"/>
                <a:cs typeface="+mn-cs"/>
              </a:defRPr>
            </a:lvl4pPr>
            <a:lvl5pPr marL="862013" indent="-168275" algn="l" defTabSz="685800" rtl="0" eaLnBrk="1" latinLnBrk="0" hangingPunct="1">
              <a:lnSpc>
                <a:spcPct val="100000"/>
              </a:lnSpc>
              <a:spcBef>
                <a:spcPts val="375"/>
              </a:spcBef>
              <a:buClr>
                <a:schemeClr val="accent1"/>
              </a:buClr>
              <a:buSzPct val="150000"/>
              <a:buFont typeface="Arial" panose="020B0604020202020204" pitchFamily="34" charset="0"/>
              <a:buChar char="•"/>
              <a:tabLst/>
              <a:defRPr sz="600" b="0" i="0" kern="1200" spc="0">
                <a:solidFill>
                  <a:schemeClr val="tx1"/>
                </a:solidFill>
                <a:latin typeface="Hanken Grotesk Light" pitchFamily="2" charset="77"/>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800"/>
              </a:spcBef>
              <a:spcAft>
                <a:spcPts val="0"/>
              </a:spcAft>
              <a:buClr>
                <a:srgbClr val="FF451A"/>
              </a:buClr>
              <a:buSzPct val="150000"/>
              <a:buFontTx/>
              <a:buNone/>
              <a:tabLst/>
              <a:defRPr/>
            </a:pPr>
            <a:endParaRPr kumimoji="0" lang="en-US" sz="900" b="0" i="0" u="none" strike="noStrike" kern="1200" cap="none" spc="0" normalizeH="0" baseline="0" noProof="0">
              <a:ln>
                <a:noFill/>
              </a:ln>
              <a:solidFill>
                <a:srgbClr val="706B64"/>
              </a:solidFill>
              <a:effectLst/>
              <a:uLnTx/>
              <a:uFillTx/>
              <a:latin typeface="Hanken Grotesk" pitchFamily="2" charset="77"/>
              <a:ea typeface="Roboto Medium" panose="02000000000000000000" pitchFamily="2" charset="0"/>
              <a:cs typeface="Roboto Medium" panose="02000000000000000000" pitchFamily="2" charset="0"/>
            </a:endParaRPr>
          </a:p>
        </p:txBody>
      </p:sp>
      <p:sp>
        <p:nvSpPr>
          <p:cNvPr id="3" name="TextBox 2">
            <a:extLst>
              <a:ext uri="{FF2B5EF4-FFF2-40B4-BE49-F238E27FC236}">
                <a16:creationId xmlns:a16="http://schemas.microsoft.com/office/drawing/2014/main" id="{0F8C8883-9C37-5265-D144-D98BA38F7065}"/>
              </a:ext>
            </a:extLst>
          </p:cNvPr>
          <p:cNvSpPr txBox="1"/>
          <p:nvPr/>
        </p:nvSpPr>
        <p:spPr>
          <a:xfrm>
            <a:off x="242888" y="135731"/>
            <a:ext cx="0" cy="0"/>
          </a:xfrm>
          <a:prstGeom prst="rect">
            <a:avLst/>
          </a:prstGeom>
          <a:noFill/>
        </p:spPr>
        <p:txBody>
          <a:bodyPr wrap="none" lIns="0" tIns="0" rIns="0" bIns="0" rtlCol="0">
            <a:normAutofit fontScale="250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706B64"/>
              </a:solidFill>
              <a:effectLst/>
              <a:uLnTx/>
              <a:uFillTx/>
              <a:latin typeface="Roboto Medium"/>
              <a:ea typeface="+mn-ea"/>
              <a:cs typeface="+mn-cs"/>
            </a:endParaRPr>
          </a:p>
        </p:txBody>
      </p:sp>
      <p:pic>
        <p:nvPicPr>
          <p:cNvPr id="6" name="Picture 2" descr="Geneys_logo_CMYK">
            <a:extLst>
              <a:ext uri="{FF2B5EF4-FFF2-40B4-BE49-F238E27FC236}">
                <a16:creationId xmlns:a16="http://schemas.microsoft.com/office/drawing/2014/main" id="{73B2C2CE-A134-7664-EB27-02C240012DA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77849" y="927514"/>
            <a:ext cx="2588302" cy="524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4176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F967F-4351-D065-2334-3AC31C5D01CF}"/>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69BB26D9-4163-47BC-D594-776F0F32CD6E}"/>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EMEA</a:t>
            </a:r>
          </a:p>
        </p:txBody>
      </p:sp>
      <p:sp>
        <p:nvSpPr>
          <p:cNvPr id="2" name="TextBox 1">
            <a:extLst>
              <a:ext uri="{FF2B5EF4-FFF2-40B4-BE49-F238E27FC236}">
                <a16:creationId xmlns:a16="http://schemas.microsoft.com/office/drawing/2014/main" id="{28949E91-84B2-8A69-510C-C50103CEF81B}"/>
              </a:ext>
            </a:extLst>
          </p:cNvPr>
          <p:cNvSpPr txBox="1"/>
          <p:nvPr/>
        </p:nvSpPr>
        <p:spPr>
          <a:xfrm>
            <a:off x="516465" y="4666344"/>
            <a:ext cx="6718524" cy="394940"/>
          </a:xfrm>
          <a:prstGeom prst="rect">
            <a:avLst/>
          </a:prstGeom>
        </p:spPr>
        <p:txBody>
          <a:bodyPr vert="horz" wrap="square" lIns="0" tIns="0" rIns="0" bIns="0" rtlCol="0">
            <a:noAutofit/>
          </a:bodyPr>
          <a:lstStyle/>
          <a:p>
            <a:r>
              <a:rPr lang="en-US" sz="800" dirty="0">
                <a:solidFill>
                  <a:srgbClr val="0B1228"/>
                </a:solidFill>
              </a:rPr>
              <a:t>* Note: Genesys Customer Value Platform benefit calculates yearly benefit totals.   Genesys CVP allows for scheduled implementation of features and adjusts yearly benefit accordingly.</a:t>
            </a:r>
          </a:p>
          <a:p>
            <a:r>
              <a:rPr lang="en-US" sz="800" dirty="0">
                <a:solidFill>
                  <a:srgbClr val="0B1228"/>
                </a:solidFill>
              </a:rPr>
              <a:t>** Assumption: Benefits of a feature start 3 months after the feature is implemented.</a:t>
            </a:r>
          </a:p>
        </p:txBody>
      </p:sp>
      <p:graphicFrame>
        <p:nvGraphicFramePr>
          <p:cNvPr id="3" name="Table 2">
            <a:extLst>
              <a:ext uri="{FF2B5EF4-FFF2-40B4-BE49-F238E27FC236}">
                <a16:creationId xmlns:a16="http://schemas.microsoft.com/office/drawing/2014/main" id="{914166D4-22DB-3597-A369-DF63FFCC986C}"/>
              </a:ext>
            </a:extLst>
          </p:cNvPr>
          <p:cNvGraphicFramePr>
            <a:graphicFrameLocks noGrp="1"/>
          </p:cNvGraphicFramePr>
          <p:nvPr>
            <p:extLst>
              <p:ext uri="{D42A27DB-BD31-4B8C-83A1-F6EECF244321}">
                <p14:modId xmlns:p14="http://schemas.microsoft.com/office/powerpoint/2010/main" val="1992959786"/>
              </p:ext>
            </p:extLst>
          </p:nvPr>
        </p:nvGraphicFramePr>
        <p:xfrm>
          <a:off x="1568993" y="986898"/>
          <a:ext cx="6006012" cy="3114040"/>
        </p:xfrm>
        <a:graphic>
          <a:graphicData uri="http://schemas.openxmlformats.org/drawingml/2006/table">
            <a:tbl>
              <a:tblPr firstRow="1" bandRow="1">
                <a:tableStyleId>{5A111915-BE36-4E01-A7E5-04B1672EAD32}</a:tableStyleId>
              </a:tblPr>
              <a:tblGrid>
                <a:gridCol w="1550657">
                  <a:extLst>
                    <a:ext uri="{9D8B030D-6E8A-4147-A177-3AD203B41FA5}">
                      <a16:colId xmlns:a16="http://schemas.microsoft.com/office/drawing/2014/main" val="3126749216"/>
                    </a:ext>
                  </a:extLst>
                </a:gridCol>
                <a:gridCol w="1163515">
                  <a:extLst>
                    <a:ext uri="{9D8B030D-6E8A-4147-A177-3AD203B41FA5}">
                      <a16:colId xmlns:a16="http://schemas.microsoft.com/office/drawing/2014/main" val="2767751569"/>
                    </a:ext>
                  </a:extLst>
                </a:gridCol>
                <a:gridCol w="1371600">
                  <a:extLst>
                    <a:ext uri="{9D8B030D-6E8A-4147-A177-3AD203B41FA5}">
                      <a16:colId xmlns:a16="http://schemas.microsoft.com/office/drawing/2014/main" val="2356367839"/>
                    </a:ext>
                  </a:extLst>
                </a:gridCol>
                <a:gridCol w="640080">
                  <a:extLst>
                    <a:ext uri="{9D8B030D-6E8A-4147-A177-3AD203B41FA5}">
                      <a16:colId xmlns:a16="http://schemas.microsoft.com/office/drawing/2014/main" val="520498111"/>
                    </a:ext>
                  </a:extLst>
                </a:gridCol>
                <a:gridCol w="640080">
                  <a:extLst>
                    <a:ext uri="{9D8B030D-6E8A-4147-A177-3AD203B41FA5}">
                      <a16:colId xmlns:a16="http://schemas.microsoft.com/office/drawing/2014/main" val="1286125575"/>
                    </a:ext>
                  </a:extLst>
                </a:gridCol>
                <a:gridCol w="640080">
                  <a:extLst>
                    <a:ext uri="{9D8B030D-6E8A-4147-A177-3AD203B41FA5}">
                      <a16:colId xmlns:a16="http://schemas.microsoft.com/office/drawing/2014/main" val="1092910550"/>
                    </a:ext>
                  </a:extLst>
                </a:gridCol>
              </a:tblGrid>
              <a:tr h="370840">
                <a:tc>
                  <a:txBody>
                    <a:bodyPr/>
                    <a:lstStyle/>
                    <a:p>
                      <a:pPr algn="ctr"/>
                      <a:endParaRPr lang="en-US">
                        <a:solidFill>
                          <a:srgbClr val="0B1228"/>
                        </a:solidFill>
                      </a:endParaRPr>
                    </a:p>
                  </a:txBody>
                  <a:tcPr/>
                </a:tc>
                <a:tc gridSpan="5">
                  <a:txBody>
                    <a:bodyPr/>
                    <a:lstStyle/>
                    <a:p>
                      <a:pPr algn="ctr"/>
                      <a:r>
                        <a:rPr lang="en-US" sz="1350" b="0" dirty="0">
                          <a:solidFill>
                            <a:schemeClr val="bg1"/>
                          </a:solidFill>
                        </a:rPr>
                        <a:t>Benefit Realization Schedule</a:t>
                      </a:r>
                    </a:p>
                  </a:txBody>
                  <a:tcPr anchor="ct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extLst>
                  <a:ext uri="{0D108BD9-81ED-4DB2-BD59-A6C34878D82A}">
                    <a16:rowId xmlns:a16="http://schemas.microsoft.com/office/drawing/2014/main" val="447092505"/>
                  </a:ext>
                </a:extLst>
              </a:tr>
              <a:tr h="365760">
                <a:tc>
                  <a:txBody>
                    <a:bodyPr/>
                    <a:lstStyle/>
                    <a:p>
                      <a:endParaRPr lang="en-US" sz="1100"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Implementation Month</a:t>
                      </a:r>
                      <a:r>
                        <a:rPr lang="en-US" sz="1100" b="0" baseline="30000" dirty="0">
                          <a:solidFill>
                            <a:schemeClr val="tx1"/>
                          </a:solidFill>
                        </a:rPr>
                        <a:t>*</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Benefit Realization Month</a:t>
                      </a:r>
                      <a:r>
                        <a:rPr lang="en-US" sz="1100" b="0" baseline="30000" dirty="0">
                          <a:solidFill>
                            <a:schemeClr val="tx1"/>
                          </a:solidFill>
                        </a:rPr>
                        <a:t>**</a:t>
                      </a:r>
                    </a:p>
                  </a:txBody>
                  <a:tcPr anchor="ctr"/>
                </a:tc>
                <a:tc>
                  <a:txBody>
                    <a:bodyPr/>
                    <a:lstStyle/>
                    <a:p>
                      <a:pPr algn="ctr"/>
                      <a:r>
                        <a:rPr lang="en-US" sz="1100" dirty="0"/>
                        <a:t>2026</a:t>
                      </a:r>
                    </a:p>
                  </a:txBody>
                  <a:tcPr anchor="ctr"/>
                </a:tc>
                <a:tc>
                  <a:txBody>
                    <a:bodyPr/>
                    <a:lstStyle/>
                    <a:p>
                      <a:pPr algn="ctr"/>
                      <a:r>
                        <a:rPr lang="en-US" sz="1100" dirty="0"/>
                        <a:t>2027</a:t>
                      </a:r>
                    </a:p>
                  </a:txBody>
                  <a:tcPr anchor="ctr"/>
                </a:tc>
                <a:tc>
                  <a:txBody>
                    <a:bodyPr/>
                    <a:lstStyle/>
                    <a:p>
                      <a:pPr algn="ctr"/>
                      <a:r>
                        <a:rPr lang="en-US" sz="1100" dirty="0"/>
                        <a:t>2028</a:t>
                      </a:r>
                    </a:p>
                  </a:txBody>
                  <a:tcPr anchor="ctr"/>
                </a:tc>
                <a:extLst>
                  <a:ext uri="{0D108BD9-81ED-4DB2-BD59-A6C34878D82A}">
                    <a16:rowId xmlns:a16="http://schemas.microsoft.com/office/drawing/2014/main" val="3967724145"/>
                  </a:ext>
                </a:extLst>
              </a:tr>
              <a:tr h="365760">
                <a:tc>
                  <a:txBody>
                    <a:bodyPr/>
                    <a:lstStyle/>
                    <a:p>
                      <a:r>
                        <a:rPr lang="en-US" sz="1100" dirty="0"/>
                        <a:t>Agent Copilot</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Mar</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extLst>
                  <a:ext uri="{0D108BD9-81ED-4DB2-BD59-A6C34878D82A}">
                    <a16:rowId xmlns:a16="http://schemas.microsoft.com/office/drawing/2014/main" val="4212900755"/>
                  </a:ext>
                </a:extLst>
              </a:tr>
              <a:tr h="365760">
                <a:tc>
                  <a:txBody>
                    <a:bodyPr/>
                    <a:lstStyle/>
                    <a:p>
                      <a:r>
                        <a:rPr lang="en-US" sz="1100" dirty="0"/>
                        <a:t>Email</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Mar</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extLst>
                  <a:ext uri="{0D108BD9-81ED-4DB2-BD59-A6C34878D82A}">
                    <a16:rowId xmlns:a16="http://schemas.microsoft.com/office/drawing/2014/main" val="2796579777"/>
                  </a:ext>
                </a:extLst>
              </a:tr>
              <a:tr h="365760">
                <a:tc>
                  <a:txBody>
                    <a:bodyPr/>
                    <a:lstStyle/>
                    <a:p>
                      <a:r>
                        <a:rPr lang="en-US" sz="1100" dirty="0"/>
                        <a:t>Workforce Forecast &amp; Scheduling</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Mar</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extLst>
                  <a:ext uri="{0D108BD9-81ED-4DB2-BD59-A6C34878D82A}">
                    <a16:rowId xmlns:a16="http://schemas.microsoft.com/office/drawing/2014/main" val="2485283723"/>
                  </a:ext>
                </a:extLst>
              </a:tr>
              <a:tr h="365760">
                <a:tc>
                  <a:txBody>
                    <a:bodyPr/>
                    <a:lstStyle/>
                    <a:p>
                      <a:r>
                        <a:rPr lang="en-US" sz="1100" dirty="0"/>
                        <a:t>Predictive Routing</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Mar</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extLst>
                  <a:ext uri="{0D108BD9-81ED-4DB2-BD59-A6C34878D82A}">
                    <a16:rowId xmlns:a16="http://schemas.microsoft.com/office/drawing/2014/main" val="2487070910"/>
                  </a:ext>
                </a:extLst>
              </a:tr>
              <a:tr h="365760">
                <a:tc>
                  <a:txBody>
                    <a:bodyPr/>
                    <a:lstStyle/>
                    <a:p>
                      <a:r>
                        <a:rPr lang="en-US" sz="1100" dirty="0"/>
                        <a:t>Speech &amp; Text Analytics</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Mar</a:t>
                      </a:r>
                      <a:endParaRPr kumimoji="0" lang="en-US" sz="1100" b="0" i="0" u="none" strike="noStrike" kern="1200" cap="none" spc="0" normalizeH="0" baseline="0" noProof="0" dirty="0">
                        <a:ln>
                          <a:noFill/>
                        </a:ln>
                        <a:solidFill>
                          <a:srgbClr val="152450"/>
                        </a:solidFill>
                        <a:effectLst/>
                        <a:uLnTx/>
                        <a:uFillTx/>
                        <a:latin typeface="Roboto"/>
                        <a:ea typeface="+mn-ea"/>
                        <a:cs typeface="+mn-cs"/>
                      </a:endParaRPr>
                    </a:p>
                  </a:txBody>
                  <a:tcPr anchor="ctr"/>
                </a:tc>
                <a:extLst>
                  <a:ext uri="{0D108BD9-81ED-4DB2-BD59-A6C34878D82A}">
                    <a16:rowId xmlns:a16="http://schemas.microsoft.com/office/drawing/2014/main" val="3686040602"/>
                  </a:ext>
                </a:extLst>
              </a:tr>
              <a:tr h="365760">
                <a:tc>
                  <a:txBody>
                    <a:bodyPr/>
                    <a:lstStyle/>
                    <a:p>
                      <a:r>
                        <a:rPr lang="en-US" sz="1100" dirty="0"/>
                        <a:t>Supervisor Copilot</a:t>
                      </a:r>
                    </a:p>
                  </a:txBody>
                  <a:tcPr anchor="ctr"/>
                </a:tc>
                <a:tc>
                  <a:txBody>
                    <a:bodyPr/>
                    <a:lstStyle/>
                    <a:p>
                      <a:pPr algn="ctr"/>
                      <a:r>
                        <a:rPr lang="en-US" sz="1100" dirty="0"/>
                        <a:t>24</a:t>
                      </a:r>
                    </a:p>
                  </a:txBody>
                  <a:tcPr anchor="ctr"/>
                </a:tc>
                <a:tc>
                  <a:txBody>
                    <a:bodyPr/>
                    <a:lstStyle/>
                    <a:p>
                      <a:pPr algn="ctr"/>
                      <a:r>
                        <a:rPr lang="en-US" sz="1100" dirty="0"/>
                        <a:t>27</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Mar</a:t>
                      </a:r>
                    </a:p>
                  </a:txBody>
                  <a:tcPr anchor="ctr"/>
                </a:tc>
                <a:extLst>
                  <a:ext uri="{0D108BD9-81ED-4DB2-BD59-A6C34878D82A}">
                    <a16:rowId xmlns:a16="http://schemas.microsoft.com/office/drawing/2014/main" val="3312560381"/>
                  </a:ext>
                </a:extLst>
              </a:tr>
            </a:tbl>
          </a:graphicData>
        </a:graphic>
      </p:graphicFrame>
    </p:spTree>
    <p:extLst>
      <p:ext uri="{BB962C8B-B14F-4D97-AF65-F5344CB8AC3E}">
        <p14:creationId xmlns:p14="http://schemas.microsoft.com/office/powerpoint/2010/main" val="252824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5F072-4C21-677E-B87C-0A5F51E217F7}"/>
            </a:ext>
          </a:extLst>
        </p:cNvPr>
        <p:cNvGrpSpPr/>
        <p:nvPr/>
      </p:nvGrpSpPr>
      <p:grpSpPr>
        <a:xfrm>
          <a:off x="0" y="0"/>
          <a:ext cx="0" cy="0"/>
          <a:chOff x="0" y="0"/>
          <a:chExt cx="0" cy="0"/>
        </a:xfrm>
      </p:grpSpPr>
      <p:sp>
        <p:nvSpPr>
          <p:cNvPr id="13" name="Text Placeholder 1">
            <a:extLst>
              <a:ext uri="{FF2B5EF4-FFF2-40B4-BE49-F238E27FC236}">
                <a16:creationId xmlns:a16="http://schemas.microsoft.com/office/drawing/2014/main" id="{4CFA3463-D61A-CE9C-5100-114C82D852AA}"/>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ASIA</a:t>
            </a:r>
          </a:p>
        </p:txBody>
      </p:sp>
      <p:sp>
        <p:nvSpPr>
          <p:cNvPr id="2" name="TextBox 1">
            <a:extLst>
              <a:ext uri="{FF2B5EF4-FFF2-40B4-BE49-F238E27FC236}">
                <a16:creationId xmlns:a16="http://schemas.microsoft.com/office/drawing/2014/main" id="{D0F75CF8-4DD5-56C4-A457-B441FF250CFA}"/>
              </a:ext>
            </a:extLst>
          </p:cNvPr>
          <p:cNvSpPr txBox="1"/>
          <p:nvPr/>
        </p:nvSpPr>
        <p:spPr>
          <a:xfrm>
            <a:off x="516465" y="4666344"/>
            <a:ext cx="6718524" cy="394940"/>
          </a:xfrm>
          <a:prstGeom prst="rect">
            <a:avLst/>
          </a:prstGeom>
        </p:spPr>
        <p:txBody>
          <a:bodyPr vert="horz" wrap="square" lIns="0" tIns="0" rIns="0" bIns="0" rtlCol="0">
            <a:noAutofit/>
          </a:bodyPr>
          <a:lstStyle/>
          <a:p>
            <a:r>
              <a:rPr lang="en-US" sz="800" dirty="0">
                <a:solidFill>
                  <a:srgbClr val="0B1228"/>
                </a:solidFill>
              </a:rPr>
              <a:t>* Note: Genesys Customer Value Platform benefit calculates yearly benefit totals.   Genesys CVP allows for scheduled implementation of features and adjusts yearly benefit accordingly.</a:t>
            </a:r>
          </a:p>
          <a:p>
            <a:r>
              <a:rPr lang="en-US" sz="800" dirty="0">
                <a:solidFill>
                  <a:srgbClr val="0B1228"/>
                </a:solidFill>
              </a:rPr>
              <a:t>** Assumption: Benefits of a feature start 3 months after the feature is implemented.</a:t>
            </a:r>
          </a:p>
        </p:txBody>
      </p:sp>
      <p:graphicFrame>
        <p:nvGraphicFramePr>
          <p:cNvPr id="3" name="Table 2">
            <a:extLst>
              <a:ext uri="{FF2B5EF4-FFF2-40B4-BE49-F238E27FC236}">
                <a16:creationId xmlns:a16="http://schemas.microsoft.com/office/drawing/2014/main" id="{8FA87689-8788-83DD-929E-756D4BC8189C}"/>
              </a:ext>
            </a:extLst>
          </p:cNvPr>
          <p:cNvGraphicFramePr>
            <a:graphicFrameLocks noGrp="1"/>
          </p:cNvGraphicFramePr>
          <p:nvPr>
            <p:extLst>
              <p:ext uri="{D42A27DB-BD31-4B8C-83A1-F6EECF244321}">
                <p14:modId xmlns:p14="http://schemas.microsoft.com/office/powerpoint/2010/main" val="846938795"/>
              </p:ext>
            </p:extLst>
          </p:nvPr>
        </p:nvGraphicFramePr>
        <p:xfrm>
          <a:off x="1568993" y="986898"/>
          <a:ext cx="6006012" cy="3114040"/>
        </p:xfrm>
        <a:graphic>
          <a:graphicData uri="http://schemas.openxmlformats.org/drawingml/2006/table">
            <a:tbl>
              <a:tblPr firstRow="1" bandRow="1">
                <a:tableStyleId>{5A111915-BE36-4E01-A7E5-04B1672EAD32}</a:tableStyleId>
              </a:tblPr>
              <a:tblGrid>
                <a:gridCol w="1550657">
                  <a:extLst>
                    <a:ext uri="{9D8B030D-6E8A-4147-A177-3AD203B41FA5}">
                      <a16:colId xmlns:a16="http://schemas.microsoft.com/office/drawing/2014/main" val="3126749216"/>
                    </a:ext>
                  </a:extLst>
                </a:gridCol>
                <a:gridCol w="1163515">
                  <a:extLst>
                    <a:ext uri="{9D8B030D-6E8A-4147-A177-3AD203B41FA5}">
                      <a16:colId xmlns:a16="http://schemas.microsoft.com/office/drawing/2014/main" val="2767751569"/>
                    </a:ext>
                  </a:extLst>
                </a:gridCol>
                <a:gridCol w="1371600">
                  <a:extLst>
                    <a:ext uri="{9D8B030D-6E8A-4147-A177-3AD203B41FA5}">
                      <a16:colId xmlns:a16="http://schemas.microsoft.com/office/drawing/2014/main" val="2356367839"/>
                    </a:ext>
                  </a:extLst>
                </a:gridCol>
                <a:gridCol w="640080">
                  <a:extLst>
                    <a:ext uri="{9D8B030D-6E8A-4147-A177-3AD203B41FA5}">
                      <a16:colId xmlns:a16="http://schemas.microsoft.com/office/drawing/2014/main" val="520498111"/>
                    </a:ext>
                  </a:extLst>
                </a:gridCol>
                <a:gridCol w="640080">
                  <a:extLst>
                    <a:ext uri="{9D8B030D-6E8A-4147-A177-3AD203B41FA5}">
                      <a16:colId xmlns:a16="http://schemas.microsoft.com/office/drawing/2014/main" val="1286125575"/>
                    </a:ext>
                  </a:extLst>
                </a:gridCol>
                <a:gridCol w="640080">
                  <a:extLst>
                    <a:ext uri="{9D8B030D-6E8A-4147-A177-3AD203B41FA5}">
                      <a16:colId xmlns:a16="http://schemas.microsoft.com/office/drawing/2014/main" val="1092910550"/>
                    </a:ext>
                  </a:extLst>
                </a:gridCol>
              </a:tblGrid>
              <a:tr h="370840">
                <a:tc>
                  <a:txBody>
                    <a:bodyPr/>
                    <a:lstStyle/>
                    <a:p>
                      <a:pPr algn="ctr"/>
                      <a:endParaRPr lang="en-US">
                        <a:solidFill>
                          <a:srgbClr val="0B1228"/>
                        </a:solidFill>
                      </a:endParaRPr>
                    </a:p>
                  </a:txBody>
                  <a:tcPr/>
                </a:tc>
                <a:tc gridSpan="5">
                  <a:txBody>
                    <a:bodyPr/>
                    <a:lstStyle/>
                    <a:p>
                      <a:pPr algn="ctr"/>
                      <a:r>
                        <a:rPr lang="en-US" sz="1350" b="0" dirty="0">
                          <a:solidFill>
                            <a:schemeClr val="bg1"/>
                          </a:solidFill>
                        </a:rPr>
                        <a:t>Benefit Realization Schedule</a:t>
                      </a:r>
                    </a:p>
                  </a:txBody>
                  <a:tcPr anchor="ct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tc hMerge="1">
                  <a:txBody>
                    <a:bodyPr/>
                    <a:lstStyle/>
                    <a:p>
                      <a:pPr algn="ctr"/>
                      <a:endParaRPr lang="en-US" sz="900" b="0" dirty="0">
                        <a:solidFill>
                          <a:schemeClr val="tx1"/>
                        </a:solidFill>
                      </a:endParaRPr>
                    </a:p>
                  </a:txBody>
                  <a:tcPr/>
                </a:tc>
                <a:extLst>
                  <a:ext uri="{0D108BD9-81ED-4DB2-BD59-A6C34878D82A}">
                    <a16:rowId xmlns:a16="http://schemas.microsoft.com/office/drawing/2014/main" val="447092505"/>
                  </a:ext>
                </a:extLst>
              </a:tr>
              <a:tr h="365760">
                <a:tc>
                  <a:txBody>
                    <a:bodyPr/>
                    <a:lstStyle/>
                    <a:p>
                      <a:endParaRPr lang="en-US" sz="1100"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Implementation Month</a:t>
                      </a:r>
                      <a:r>
                        <a:rPr lang="en-US" sz="1100" b="0" baseline="30000" dirty="0">
                          <a:solidFill>
                            <a:schemeClr val="tx1"/>
                          </a:solidFill>
                        </a:rPr>
                        <a:t>*</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b="0" dirty="0">
                          <a:solidFill>
                            <a:schemeClr val="tx1"/>
                          </a:solidFill>
                        </a:rPr>
                        <a:t>Benefit Realization Month</a:t>
                      </a:r>
                      <a:r>
                        <a:rPr lang="en-US" sz="1100" b="0" baseline="30000" dirty="0">
                          <a:solidFill>
                            <a:schemeClr val="tx1"/>
                          </a:solidFill>
                        </a:rPr>
                        <a:t>**</a:t>
                      </a:r>
                    </a:p>
                  </a:txBody>
                  <a:tcPr anchor="ctr"/>
                </a:tc>
                <a:tc>
                  <a:txBody>
                    <a:bodyPr/>
                    <a:lstStyle/>
                    <a:p>
                      <a:pPr algn="ctr"/>
                      <a:r>
                        <a:rPr lang="en-US" sz="1100" dirty="0"/>
                        <a:t>2026</a:t>
                      </a:r>
                    </a:p>
                  </a:txBody>
                  <a:tcPr anchor="ctr"/>
                </a:tc>
                <a:tc>
                  <a:txBody>
                    <a:bodyPr/>
                    <a:lstStyle/>
                    <a:p>
                      <a:pPr algn="ctr"/>
                      <a:r>
                        <a:rPr lang="en-US" sz="1100" dirty="0"/>
                        <a:t>2027</a:t>
                      </a:r>
                    </a:p>
                  </a:txBody>
                  <a:tcPr anchor="ctr"/>
                </a:tc>
                <a:tc>
                  <a:txBody>
                    <a:bodyPr/>
                    <a:lstStyle/>
                    <a:p>
                      <a:pPr algn="ctr"/>
                      <a:r>
                        <a:rPr lang="en-US" sz="1100" dirty="0"/>
                        <a:t>2028</a:t>
                      </a:r>
                    </a:p>
                  </a:txBody>
                  <a:tcPr anchor="ctr"/>
                </a:tc>
                <a:extLst>
                  <a:ext uri="{0D108BD9-81ED-4DB2-BD59-A6C34878D82A}">
                    <a16:rowId xmlns:a16="http://schemas.microsoft.com/office/drawing/2014/main" val="3967724145"/>
                  </a:ext>
                </a:extLst>
              </a:tr>
              <a:tr h="365760">
                <a:tc>
                  <a:txBody>
                    <a:bodyPr/>
                    <a:lstStyle/>
                    <a:p>
                      <a:r>
                        <a:rPr lang="en-US" sz="1100" dirty="0"/>
                        <a:t>Agent Copilot</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algn="ctr"/>
                      <a:r>
                        <a:rPr lang="en-US" sz="1100" dirty="0"/>
                        <a:t>Jun</a:t>
                      </a:r>
                    </a:p>
                  </a:txBody>
                  <a:tcPr anchor="ctr"/>
                </a:tc>
                <a:extLst>
                  <a:ext uri="{0D108BD9-81ED-4DB2-BD59-A6C34878D82A}">
                    <a16:rowId xmlns:a16="http://schemas.microsoft.com/office/drawing/2014/main" val="4212900755"/>
                  </a:ext>
                </a:extLst>
              </a:tr>
              <a:tr h="365760">
                <a:tc>
                  <a:txBody>
                    <a:bodyPr/>
                    <a:lstStyle/>
                    <a:p>
                      <a:r>
                        <a:rPr lang="en-US" sz="1100" dirty="0"/>
                        <a:t>Email</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Jun</a:t>
                      </a:r>
                      <a:endParaRPr lang="en-US" sz="1100" dirty="0"/>
                    </a:p>
                  </a:txBody>
                  <a:tcPr anchor="ctr"/>
                </a:tc>
                <a:extLst>
                  <a:ext uri="{0D108BD9-81ED-4DB2-BD59-A6C34878D82A}">
                    <a16:rowId xmlns:a16="http://schemas.microsoft.com/office/drawing/2014/main" val="2796579777"/>
                  </a:ext>
                </a:extLst>
              </a:tr>
              <a:tr h="365760">
                <a:tc>
                  <a:txBody>
                    <a:bodyPr/>
                    <a:lstStyle/>
                    <a:p>
                      <a:r>
                        <a:rPr lang="en-US" sz="1100" dirty="0"/>
                        <a:t>Workforce Forecast &amp; Scheduling</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Jun</a:t>
                      </a:r>
                      <a:endParaRPr lang="en-US" sz="1100" dirty="0"/>
                    </a:p>
                  </a:txBody>
                  <a:tcPr anchor="ctr"/>
                </a:tc>
                <a:extLst>
                  <a:ext uri="{0D108BD9-81ED-4DB2-BD59-A6C34878D82A}">
                    <a16:rowId xmlns:a16="http://schemas.microsoft.com/office/drawing/2014/main" val="2485283723"/>
                  </a:ext>
                </a:extLst>
              </a:tr>
              <a:tr h="365760">
                <a:tc>
                  <a:txBody>
                    <a:bodyPr/>
                    <a:lstStyle/>
                    <a:p>
                      <a:r>
                        <a:rPr lang="en-US" sz="1100" dirty="0"/>
                        <a:t>Predictive Routing</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Jun</a:t>
                      </a:r>
                      <a:endParaRPr lang="en-US" sz="1100" dirty="0"/>
                    </a:p>
                  </a:txBody>
                  <a:tcPr anchor="ctr"/>
                </a:tc>
                <a:extLst>
                  <a:ext uri="{0D108BD9-81ED-4DB2-BD59-A6C34878D82A}">
                    <a16:rowId xmlns:a16="http://schemas.microsoft.com/office/drawing/2014/main" val="2487070910"/>
                  </a:ext>
                </a:extLst>
              </a:tr>
              <a:tr h="365760">
                <a:tc>
                  <a:txBody>
                    <a:bodyPr/>
                    <a:lstStyle/>
                    <a:p>
                      <a:r>
                        <a:rPr lang="en-US" sz="1100" dirty="0"/>
                        <a:t>Speech &amp; Text Analytics</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152450"/>
                          </a:solidFill>
                          <a:effectLst/>
                          <a:uLnTx/>
                          <a:uFillTx/>
                          <a:latin typeface="Roboto"/>
                          <a:ea typeface="+mn-ea"/>
                          <a:cs typeface="+mn-cs"/>
                        </a:rPr>
                        <a:t>Jun</a:t>
                      </a:r>
                      <a:endParaRPr lang="en-US" sz="1100" dirty="0"/>
                    </a:p>
                  </a:txBody>
                  <a:tcPr anchor="ctr"/>
                </a:tc>
                <a:extLst>
                  <a:ext uri="{0D108BD9-81ED-4DB2-BD59-A6C34878D82A}">
                    <a16:rowId xmlns:a16="http://schemas.microsoft.com/office/drawing/2014/main" val="3686040602"/>
                  </a:ext>
                </a:extLst>
              </a:tr>
              <a:tr h="365760">
                <a:tc>
                  <a:txBody>
                    <a:bodyPr/>
                    <a:lstStyle/>
                    <a:p>
                      <a:r>
                        <a:rPr lang="en-US" sz="1100" dirty="0"/>
                        <a:t>Supervisor Copilot</a:t>
                      </a:r>
                    </a:p>
                  </a:txBody>
                  <a:tcPr anchor="ctr"/>
                </a:tc>
                <a:tc>
                  <a:txBody>
                    <a:bodyPr/>
                    <a:lstStyle/>
                    <a:p>
                      <a:pPr algn="ctr"/>
                      <a:r>
                        <a:rPr lang="en-US" sz="1100" dirty="0"/>
                        <a:t>27</a:t>
                      </a:r>
                    </a:p>
                  </a:txBody>
                  <a:tcPr anchor="ctr"/>
                </a:tc>
                <a:tc>
                  <a:txBody>
                    <a:bodyPr/>
                    <a:lstStyle/>
                    <a:p>
                      <a:pPr algn="ctr"/>
                      <a:r>
                        <a:rPr lang="en-US" sz="1100" dirty="0"/>
                        <a:t>30</a:t>
                      </a:r>
                    </a:p>
                  </a:txBody>
                  <a:tcPr anchor="ctr"/>
                </a:tc>
                <a:tc>
                  <a:txBody>
                    <a:bodyPr/>
                    <a:lstStyle/>
                    <a:p>
                      <a:pPr algn="ctr"/>
                      <a:endParaRPr lang="en-US" sz="1100" dirty="0"/>
                    </a:p>
                  </a:txBody>
                  <a:tcPr anchor="ctr"/>
                </a:tc>
                <a:tc>
                  <a:txBody>
                    <a:bodyPr/>
                    <a:lstStyle/>
                    <a:p>
                      <a:pPr algn="ctr"/>
                      <a:endParaRPr lang="en-US" sz="1100"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152450"/>
                          </a:solidFill>
                          <a:effectLst/>
                          <a:uLnTx/>
                          <a:uFillTx/>
                          <a:latin typeface="Roboto"/>
                          <a:ea typeface="+mn-ea"/>
                          <a:cs typeface="+mn-cs"/>
                        </a:rPr>
                        <a:t>Jun</a:t>
                      </a:r>
                      <a:endParaRPr lang="en-US" sz="1100" dirty="0"/>
                    </a:p>
                  </a:txBody>
                  <a:tcPr anchor="ctr"/>
                </a:tc>
                <a:extLst>
                  <a:ext uri="{0D108BD9-81ED-4DB2-BD59-A6C34878D82A}">
                    <a16:rowId xmlns:a16="http://schemas.microsoft.com/office/drawing/2014/main" val="3312560381"/>
                  </a:ext>
                </a:extLst>
              </a:tr>
            </a:tbl>
          </a:graphicData>
        </a:graphic>
      </p:graphicFrame>
    </p:spTree>
    <p:extLst>
      <p:ext uri="{BB962C8B-B14F-4D97-AF65-F5344CB8AC3E}">
        <p14:creationId xmlns:p14="http://schemas.microsoft.com/office/powerpoint/2010/main" val="346334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1BFB0-EF7F-EA11-6673-44DB9A48C65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AF4EA7E-35FD-5052-313A-9399008C09D5}"/>
              </a:ext>
            </a:extLst>
          </p:cNvPr>
          <p:cNvSpPr>
            <a:spLocks noGrp="1"/>
          </p:cNvSpPr>
          <p:nvPr>
            <p:ph type="body" sz="quarter" idx="15"/>
          </p:nvPr>
        </p:nvSpPr>
        <p:spPr>
          <a:xfrm>
            <a:off x="3789335" y="1545485"/>
            <a:ext cx="4766348" cy="1296987"/>
          </a:xfrm>
        </p:spPr>
        <p:txBody>
          <a:bodyPr/>
          <a:lstStyle/>
          <a:p>
            <a:pPr algn="ctr"/>
            <a:r>
              <a:rPr lang="en-US" sz="3300" dirty="0"/>
              <a:t>Projected Improvements</a:t>
            </a:r>
          </a:p>
        </p:txBody>
      </p:sp>
      <p:pic>
        <p:nvPicPr>
          <p:cNvPr id="3" name="Picture 2" descr="A close up of a colorful line">
            <a:extLst>
              <a:ext uri="{FF2B5EF4-FFF2-40B4-BE49-F238E27FC236}">
                <a16:creationId xmlns:a16="http://schemas.microsoft.com/office/drawing/2014/main" id="{2280A5F0-FCCB-FA22-5776-96EE473527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 y="217949"/>
            <a:ext cx="4690175" cy="4430065"/>
          </a:xfrm>
          <a:prstGeom prst="rect">
            <a:avLst/>
          </a:prstGeom>
        </p:spPr>
      </p:pic>
    </p:spTree>
    <p:extLst>
      <p:ext uri="{BB962C8B-B14F-4D97-AF65-F5344CB8AC3E}">
        <p14:creationId xmlns:p14="http://schemas.microsoft.com/office/powerpoint/2010/main" val="971726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a:extLst>
              <a:ext uri="{FF2B5EF4-FFF2-40B4-BE49-F238E27FC236}">
                <a16:creationId xmlns:a16="http://schemas.microsoft.com/office/drawing/2014/main" id="{0784B7BC-9DFD-1E1F-BBE1-E3C3D301531C}"/>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2"/>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Projected Transformation</a:t>
            </a:r>
          </a:p>
        </p:txBody>
      </p:sp>
      <p:sp>
        <p:nvSpPr>
          <p:cNvPr id="14" name="TextBox 13">
            <a:extLst>
              <a:ext uri="{FF2B5EF4-FFF2-40B4-BE49-F238E27FC236}">
                <a16:creationId xmlns:a16="http://schemas.microsoft.com/office/drawing/2014/main" id="{21D0381E-8E2D-42EE-C228-A8F094BD6C2E}"/>
              </a:ext>
            </a:extLst>
          </p:cNvPr>
          <p:cNvSpPr txBox="1"/>
          <p:nvPr/>
        </p:nvSpPr>
        <p:spPr>
          <a:xfrm>
            <a:off x="1171074" y="1868905"/>
            <a:ext cx="6721642" cy="1925053"/>
          </a:xfrm>
          <a:prstGeom prst="rect">
            <a:avLst/>
          </a:prstGeom>
        </p:spPr>
        <p:txBody>
          <a:bodyPr vert="horz" wrap="square" lIns="0" tIns="0" rIns="0" bIns="0" rtlCol="0">
            <a:noAutofit/>
          </a:bodyPr>
          <a:lstStyle/>
          <a:p>
            <a:pPr marL="171450" indent="-171450" algn="l">
              <a:buFont typeface="Arial" panose="020B0604020202020204" pitchFamily="34" charset="0"/>
              <a:buChar char="•"/>
            </a:pPr>
            <a:r>
              <a:rPr lang="en-US" sz="1200" dirty="0">
                <a:solidFill>
                  <a:srgbClr val="0B1228"/>
                </a:solidFill>
              </a:rPr>
              <a:t>Projected transformation is the improvement customers are likely to see when a capability is implemented and deployed successfully</a:t>
            </a:r>
          </a:p>
          <a:p>
            <a:pPr marL="171450" indent="-171450" algn="l">
              <a:buFont typeface="Arial" panose="020B0604020202020204" pitchFamily="34" charset="0"/>
              <a:buChar char="•"/>
            </a:pPr>
            <a:r>
              <a:rPr lang="en-US" sz="1200" dirty="0">
                <a:solidFill>
                  <a:srgbClr val="0B1228"/>
                </a:solidFill>
              </a:rPr>
              <a:t>Projected transformations applied to Corporate Travel Managements are based on benchmarks</a:t>
            </a:r>
          </a:p>
          <a:p>
            <a:pPr marL="171450" indent="-171450" algn="l">
              <a:buFont typeface="Arial" panose="020B0604020202020204" pitchFamily="34" charset="0"/>
              <a:buChar char="•"/>
            </a:pPr>
            <a:r>
              <a:rPr lang="en-US" sz="1200" dirty="0">
                <a:solidFill>
                  <a:srgbClr val="0B1228"/>
                </a:solidFill>
              </a:rPr>
              <a:t>Benchmarks are based on average improvements we have seen with other customers similar to Corporate Travel Management</a:t>
            </a:r>
          </a:p>
          <a:p>
            <a:pPr marL="171450" indent="-171450" algn="l">
              <a:buFont typeface="Arial" panose="020B0604020202020204" pitchFamily="34" charset="0"/>
              <a:buChar char="•"/>
            </a:pPr>
            <a:r>
              <a:rPr lang="en-US" sz="1200" dirty="0">
                <a:solidFill>
                  <a:srgbClr val="0B1228"/>
                </a:solidFill>
              </a:rPr>
              <a:t>We </a:t>
            </a:r>
            <a:r>
              <a:rPr lang="en-US" sz="1200" u="sng" dirty="0">
                <a:solidFill>
                  <a:srgbClr val="0B1228"/>
                </a:solidFill>
              </a:rPr>
              <a:t>selected the ”Conservative” benchmark for this analysis</a:t>
            </a:r>
          </a:p>
          <a:p>
            <a:pPr marL="171450" indent="-171450" algn="l">
              <a:buFont typeface="Arial" panose="020B0604020202020204" pitchFamily="34" charset="0"/>
              <a:buChar char="•"/>
            </a:pPr>
            <a:r>
              <a:rPr lang="en-US" sz="1200" dirty="0">
                <a:solidFill>
                  <a:srgbClr val="0B1228"/>
                </a:solidFill>
              </a:rPr>
              <a:t>Projected transformations vary from customer to customer and environment to environment.</a:t>
            </a:r>
          </a:p>
          <a:p>
            <a:pPr marL="171450" indent="-171450" algn="l">
              <a:buFont typeface="Arial" panose="020B0604020202020204" pitchFamily="34" charset="0"/>
              <a:buChar char="•"/>
            </a:pPr>
            <a:r>
              <a:rPr lang="en-US" sz="1200" dirty="0">
                <a:solidFill>
                  <a:srgbClr val="0B1228"/>
                </a:solidFill>
              </a:rPr>
              <a:t>Projected transformations can be refined with a detailed review of your operations</a:t>
            </a:r>
          </a:p>
        </p:txBody>
      </p:sp>
    </p:spTree>
    <p:extLst>
      <p:ext uri="{BB962C8B-B14F-4D97-AF65-F5344CB8AC3E}">
        <p14:creationId xmlns:p14="http://schemas.microsoft.com/office/powerpoint/2010/main" val="3292468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88582-961B-B5D5-2F6E-750338DCE7D9}"/>
            </a:ext>
          </a:extLst>
        </p:cNvPr>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80E0366E-55E3-E2B3-8D27-4FE05E1CD5E3}"/>
              </a:ext>
            </a:extLst>
          </p:cNvPr>
          <p:cNvGraphicFramePr>
            <a:graphicFrameLocks noGrp="1"/>
          </p:cNvGraphicFramePr>
          <p:nvPr>
            <p:extLst>
              <p:ext uri="{D42A27DB-BD31-4B8C-83A1-F6EECF244321}">
                <p14:modId xmlns:p14="http://schemas.microsoft.com/office/powerpoint/2010/main" val="3606966336"/>
              </p:ext>
            </p:extLst>
          </p:nvPr>
        </p:nvGraphicFramePr>
        <p:xfrm>
          <a:off x="766461" y="986898"/>
          <a:ext cx="7702517" cy="3406140"/>
        </p:xfrm>
        <a:graphic>
          <a:graphicData uri="http://schemas.openxmlformats.org/drawingml/2006/table">
            <a:tbl>
              <a:tblPr firstRow="1" bandRow="1">
                <a:tableStyleId>{5A111915-BE36-4E01-A7E5-04B1672EAD32}</a:tableStyleId>
              </a:tblPr>
              <a:tblGrid>
                <a:gridCol w="1850357">
                  <a:extLst>
                    <a:ext uri="{9D8B030D-6E8A-4147-A177-3AD203B41FA5}">
                      <a16:colId xmlns:a16="http://schemas.microsoft.com/office/drawing/2014/main" val="2959141553"/>
                    </a:ext>
                  </a:extLst>
                </a:gridCol>
                <a:gridCol w="914400">
                  <a:extLst>
                    <a:ext uri="{9D8B030D-6E8A-4147-A177-3AD203B41FA5}">
                      <a16:colId xmlns:a16="http://schemas.microsoft.com/office/drawing/2014/main" val="920068011"/>
                    </a:ext>
                  </a:extLst>
                </a:gridCol>
                <a:gridCol w="822960">
                  <a:extLst>
                    <a:ext uri="{9D8B030D-6E8A-4147-A177-3AD203B41FA5}">
                      <a16:colId xmlns:a16="http://schemas.microsoft.com/office/drawing/2014/main" val="3598489223"/>
                    </a:ext>
                  </a:extLst>
                </a:gridCol>
                <a:gridCol w="822960">
                  <a:extLst>
                    <a:ext uri="{9D8B030D-6E8A-4147-A177-3AD203B41FA5}">
                      <a16:colId xmlns:a16="http://schemas.microsoft.com/office/drawing/2014/main" val="2076205231"/>
                    </a:ext>
                  </a:extLst>
                </a:gridCol>
                <a:gridCol w="822960">
                  <a:extLst>
                    <a:ext uri="{9D8B030D-6E8A-4147-A177-3AD203B41FA5}">
                      <a16:colId xmlns:a16="http://schemas.microsoft.com/office/drawing/2014/main" val="777176724"/>
                    </a:ext>
                  </a:extLst>
                </a:gridCol>
                <a:gridCol w="822960">
                  <a:extLst>
                    <a:ext uri="{9D8B030D-6E8A-4147-A177-3AD203B41FA5}">
                      <a16:colId xmlns:a16="http://schemas.microsoft.com/office/drawing/2014/main" val="3768140798"/>
                    </a:ext>
                  </a:extLst>
                </a:gridCol>
                <a:gridCol w="822960">
                  <a:extLst>
                    <a:ext uri="{9D8B030D-6E8A-4147-A177-3AD203B41FA5}">
                      <a16:colId xmlns:a16="http://schemas.microsoft.com/office/drawing/2014/main" val="3543539785"/>
                    </a:ext>
                  </a:extLst>
                </a:gridCol>
                <a:gridCol w="822960">
                  <a:extLst>
                    <a:ext uri="{9D8B030D-6E8A-4147-A177-3AD203B41FA5}">
                      <a16:colId xmlns:a16="http://schemas.microsoft.com/office/drawing/2014/main" val="2195032758"/>
                    </a:ext>
                  </a:extLst>
                </a:gridCol>
              </a:tblGrid>
              <a:tr h="274320">
                <a:tc>
                  <a:txBody>
                    <a:bodyPr/>
                    <a:lstStyle/>
                    <a:p>
                      <a:endParaRPr lang="en-US" sz="800" dirty="0"/>
                    </a:p>
                  </a:txBody>
                  <a:tcPr/>
                </a:tc>
                <a:tc>
                  <a:txBody>
                    <a:bodyPr/>
                    <a:lstStyle/>
                    <a:p>
                      <a:pPr algn="ctr"/>
                      <a:endParaRPr lang="en-US" sz="800" dirty="0"/>
                    </a:p>
                  </a:txBody>
                  <a:tcPr/>
                </a:tc>
                <a:tc>
                  <a:txBody>
                    <a:bodyPr/>
                    <a:lstStyle/>
                    <a:p>
                      <a:pPr algn="ctr"/>
                      <a:endParaRPr lang="en-US" sz="800" dirty="0"/>
                    </a:p>
                  </a:txBody>
                  <a:tcPr/>
                </a:tc>
                <a:tc>
                  <a:txBody>
                    <a:bodyPr/>
                    <a:lstStyle/>
                    <a:p>
                      <a:pPr algn="ctr"/>
                      <a:endParaRPr lang="en-US" sz="800" dirty="0"/>
                    </a:p>
                  </a:txBody>
                  <a:tcPr/>
                </a:tc>
                <a:tc gridSpan="4">
                  <a:txBody>
                    <a:bodyPr/>
                    <a:lstStyle/>
                    <a:p>
                      <a:pPr algn="ctr"/>
                      <a:r>
                        <a:rPr lang="en-US" sz="1350" dirty="0"/>
                        <a:t>Selected</a:t>
                      </a:r>
                    </a:p>
                  </a:txBody>
                  <a:tcPr/>
                </a:tc>
                <a:tc hMerge="1">
                  <a:txBody>
                    <a:bodyPr/>
                    <a:lstStyle/>
                    <a:p>
                      <a:pPr algn="ctr"/>
                      <a:endParaRPr lang="en-US" sz="800" dirty="0"/>
                    </a:p>
                  </a:txBody>
                  <a:tcPr/>
                </a:tc>
                <a:tc hMerge="1">
                  <a:txBody>
                    <a:bodyPr/>
                    <a:lstStyle/>
                    <a:p>
                      <a:pPr algn="ctr"/>
                      <a:endParaRPr lang="en-US" sz="800" dirty="0"/>
                    </a:p>
                  </a:txBody>
                  <a:tcPr/>
                </a:tc>
                <a:tc hMerge="1">
                  <a:txBody>
                    <a:bodyPr/>
                    <a:lstStyle/>
                    <a:p>
                      <a:pPr algn="ctr"/>
                      <a:endParaRPr lang="en-US" sz="800" dirty="0"/>
                    </a:p>
                  </a:txBody>
                  <a:tcPr/>
                </a:tc>
                <a:extLst>
                  <a:ext uri="{0D108BD9-81ED-4DB2-BD59-A6C34878D82A}">
                    <a16:rowId xmlns:a16="http://schemas.microsoft.com/office/drawing/2014/main" val="3538844237"/>
                  </a:ext>
                </a:extLst>
              </a:tr>
              <a:tr h="274320">
                <a:tc>
                  <a:txBody>
                    <a:bodyPr/>
                    <a:lstStyle/>
                    <a:p>
                      <a:endParaRPr lang="en-US" sz="900" dirty="0"/>
                    </a:p>
                  </a:txBody>
                  <a:tcPr/>
                </a:tc>
                <a:tc>
                  <a:txBody>
                    <a:bodyPr/>
                    <a:lstStyle/>
                    <a:p>
                      <a:pPr algn="ctr"/>
                      <a:r>
                        <a:rPr lang="en-US" sz="900" dirty="0"/>
                        <a:t>Conservative</a:t>
                      </a:r>
                    </a:p>
                  </a:txBody>
                  <a:tcPr/>
                </a:tc>
                <a:tc>
                  <a:txBody>
                    <a:bodyPr/>
                    <a:lstStyle/>
                    <a:p>
                      <a:pPr algn="ctr"/>
                      <a:r>
                        <a:rPr lang="en-US" sz="900" dirty="0"/>
                        <a:t>Likely</a:t>
                      </a:r>
                    </a:p>
                  </a:txBody>
                  <a:tcPr/>
                </a:tc>
                <a:tc>
                  <a:txBody>
                    <a:bodyPr/>
                    <a:lstStyle/>
                    <a:p>
                      <a:pPr algn="ctr"/>
                      <a:r>
                        <a:rPr lang="en-US" sz="900" dirty="0"/>
                        <a:t>Optimistic</a:t>
                      </a:r>
                    </a:p>
                  </a:txBody>
                  <a:tcPr/>
                </a:tc>
                <a:tc>
                  <a:txBody>
                    <a:bodyPr/>
                    <a:lstStyle/>
                    <a:p>
                      <a:pPr algn="ctr"/>
                      <a:r>
                        <a:rPr lang="en-US" sz="900" dirty="0"/>
                        <a:t>ANZ</a:t>
                      </a:r>
                    </a:p>
                  </a:txBody>
                  <a:tcPr/>
                </a:tc>
                <a:tc>
                  <a:txBody>
                    <a:bodyPr/>
                    <a:lstStyle/>
                    <a:p>
                      <a:pPr algn="ctr"/>
                      <a:r>
                        <a:rPr lang="en-US" sz="900" dirty="0"/>
                        <a:t>ASIA</a:t>
                      </a:r>
                    </a:p>
                  </a:txBody>
                  <a:tcPr/>
                </a:tc>
                <a:tc>
                  <a:txBody>
                    <a:bodyPr/>
                    <a:lstStyle/>
                    <a:p>
                      <a:pPr algn="ctr"/>
                      <a:r>
                        <a:rPr lang="en-US" sz="900" dirty="0"/>
                        <a:t>EMEA</a:t>
                      </a:r>
                    </a:p>
                  </a:txBody>
                  <a:tcPr/>
                </a:tc>
                <a:tc>
                  <a:txBody>
                    <a:bodyPr/>
                    <a:lstStyle/>
                    <a:p>
                      <a:pPr algn="ctr"/>
                      <a:r>
                        <a:rPr lang="en-US" sz="900" dirty="0"/>
                        <a:t>NA</a:t>
                      </a:r>
                    </a:p>
                  </a:txBody>
                  <a:tcPr/>
                </a:tc>
                <a:extLst>
                  <a:ext uri="{0D108BD9-81ED-4DB2-BD59-A6C34878D82A}">
                    <a16:rowId xmlns:a16="http://schemas.microsoft.com/office/drawing/2014/main" val="1275873325"/>
                  </a:ext>
                </a:extLst>
              </a:tr>
              <a:tr h="365760">
                <a:tc>
                  <a:txBody>
                    <a:bodyPr/>
                    <a:lstStyle/>
                    <a:p>
                      <a:r>
                        <a:rPr lang="en-US" sz="900" dirty="0"/>
                        <a:t>Reduced Voice Handle Time with Real-time Knowledge Automation</a:t>
                      </a:r>
                    </a:p>
                  </a:txBody>
                  <a:tcPr/>
                </a:tc>
                <a:tc>
                  <a:txBody>
                    <a:bodyPr/>
                    <a:lstStyle/>
                    <a:p>
                      <a:pPr algn="ctr"/>
                      <a:r>
                        <a:rPr lang="en-US" sz="900" dirty="0"/>
                        <a:t>7.0%</a:t>
                      </a:r>
                    </a:p>
                  </a:txBody>
                  <a:tcPr anchor="ctr"/>
                </a:tc>
                <a:tc>
                  <a:txBody>
                    <a:bodyPr/>
                    <a:lstStyle/>
                    <a:p>
                      <a:pPr algn="ctr"/>
                      <a:r>
                        <a:rPr lang="en-US" sz="900" dirty="0"/>
                        <a:t>10.0%</a:t>
                      </a:r>
                    </a:p>
                  </a:txBody>
                  <a:tcPr anchor="ctr"/>
                </a:tc>
                <a:tc>
                  <a:txBody>
                    <a:bodyPr/>
                    <a:lstStyle/>
                    <a:p>
                      <a:pPr algn="ctr"/>
                      <a:r>
                        <a:rPr lang="en-US" sz="900" dirty="0"/>
                        <a:t>15.0%</a:t>
                      </a:r>
                    </a:p>
                  </a:txBody>
                  <a:tcPr anchor="ctr"/>
                </a:tc>
                <a:tc>
                  <a:txBody>
                    <a:bodyPr/>
                    <a:lstStyle/>
                    <a:p>
                      <a:pPr algn="ctr"/>
                      <a:r>
                        <a:rPr lang="en-US" sz="900" dirty="0"/>
                        <a:t>7.00%</a:t>
                      </a:r>
                    </a:p>
                  </a:txBody>
                  <a:tcPr anchor="ctr"/>
                </a:tc>
                <a:tc>
                  <a:txBody>
                    <a:bodyPr/>
                    <a:lstStyle/>
                    <a:p>
                      <a:pPr algn="ctr"/>
                      <a:r>
                        <a:rPr lang="en-US" sz="900" dirty="0"/>
                        <a:t>7.00%</a:t>
                      </a:r>
                    </a:p>
                  </a:txBody>
                  <a:tcPr anchor="ctr"/>
                </a:tc>
                <a:tc>
                  <a:txBody>
                    <a:bodyPr/>
                    <a:lstStyle/>
                    <a:p>
                      <a:pPr algn="ctr"/>
                      <a:r>
                        <a:rPr lang="en-US" sz="900" dirty="0"/>
                        <a:t>7.00%</a:t>
                      </a:r>
                    </a:p>
                  </a:txBody>
                  <a:tcPr anchor="ctr"/>
                </a:tc>
                <a:tc>
                  <a:txBody>
                    <a:bodyPr/>
                    <a:lstStyle/>
                    <a:p>
                      <a:pPr algn="ctr"/>
                      <a:r>
                        <a:rPr lang="en-US" sz="900" dirty="0"/>
                        <a:t>7.00%</a:t>
                      </a:r>
                    </a:p>
                  </a:txBody>
                  <a:tcPr anchor="ctr"/>
                </a:tc>
                <a:extLst>
                  <a:ext uri="{0D108BD9-81ED-4DB2-BD59-A6C34878D82A}">
                    <a16:rowId xmlns:a16="http://schemas.microsoft.com/office/drawing/2014/main" val="1956832997"/>
                  </a:ext>
                </a:extLst>
              </a:tr>
              <a:tr h="365760">
                <a:tc>
                  <a:txBody>
                    <a:bodyPr/>
                    <a:lstStyle/>
                    <a:p>
                      <a:r>
                        <a:rPr lang="en-US" sz="900" dirty="0"/>
                        <a:t>Reduced Voice After Call Work with Auto-Summarization </a:t>
                      </a:r>
                    </a:p>
                  </a:txBody>
                  <a:tcPr/>
                </a:tc>
                <a:tc>
                  <a:txBody>
                    <a:bodyPr/>
                    <a:lstStyle/>
                    <a:p>
                      <a:pPr algn="ctr"/>
                      <a:r>
                        <a:rPr lang="en-US" sz="900" dirty="0"/>
                        <a:t>18.0%</a:t>
                      </a:r>
                    </a:p>
                  </a:txBody>
                  <a:tcPr anchor="ctr"/>
                </a:tc>
                <a:tc>
                  <a:txBody>
                    <a:bodyPr/>
                    <a:lstStyle/>
                    <a:p>
                      <a:pPr algn="ctr"/>
                      <a:r>
                        <a:rPr lang="en-US" sz="900" dirty="0"/>
                        <a:t>25.0%</a:t>
                      </a:r>
                    </a:p>
                  </a:txBody>
                  <a:tcPr anchor="ctr"/>
                </a:tc>
                <a:tc>
                  <a:txBody>
                    <a:bodyPr/>
                    <a:lstStyle/>
                    <a:p>
                      <a:pPr algn="ctr"/>
                      <a:r>
                        <a:rPr lang="en-US" sz="900" dirty="0"/>
                        <a:t>32.0%</a:t>
                      </a:r>
                    </a:p>
                  </a:txBody>
                  <a:tcPr anchor="ctr"/>
                </a:tc>
                <a:tc>
                  <a:txBody>
                    <a:bodyPr/>
                    <a:lstStyle/>
                    <a:p>
                      <a:pPr algn="ctr"/>
                      <a:r>
                        <a:rPr lang="en-US" sz="900" dirty="0"/>
                        <a:t>18.0%</a:t>
                      </a:r>
                    </a:p>
                  </a:txBody>
                  <a:tcPr anchor="ctr"/>
                </a:tc>
                <a:tc>
                  <a:txBody>
                    <a:bodyPr/>
                    <a:lstStyle/>
                    <a:p>
                      <a:pPr algn="ctr"/>
                      <a:r>
                        <a:rPr lang="en-US" sz="900" dirty="0"/>
                        <a:t>18.0%</a:t>
                      </a:r>
                    </a:p>
                  </a:txBody>
                  <a:tcPr anchor="ctr"/>
                </a:tc>
                <a:tc>
                  <a:txBody>
                    <a:bodyPr/>
                    <a:lstStyle/>
                    <a:p>
                      <a:pPr algn="ctr"/>
                      <a:r>
                        <a:rPr lang="en-US" sz="900" dirty="0"/>
                        <a:t>18.0%</a:t>
                      </a:r>
                    </a:p>
                  </a:txBody>
                  <a:tcPr anchor="ctr"/>
                </a:tc>
                <a:tc>
                  <a:txBody>
                    <a:bodyPr/>
                    <a:lstStyle/>
                    <a:p>
                      <a:pPr algn="ctr"/>
                      <a:r>
                        <a:rPr lang="en-US" sz="900" dirty="0"/>
                        <a:t>18.0%</a:t>
                      </a:r>
                    </a:p>
                  </a:txBody>
                  <a:tcPr anchor="ctr"/>
                </a:tc>
                <a:extLst>
                  <a:ext uri="{0D108BD9-81ED-4DB2-BD59-A6C34878D82A}">
                    <a16:rowId xmlns:a16="http://schemas.microsoft.com/office/drawing/2014/main" val="318654609"/>
                  </a:ext>
                </a:extLst>
              </a:tr>
              <a:tr h="365760">
                <a:tc>
                  <a:txBody>
                    <a:bodyPr/>
                    <a:lstStyle/>
                    <a:p>
                      <a:r>
                        <a:rPr lang="en-US" sz="900" dirty="0"/>
                        <a:t>Reduced Digital After Contact Work with Auto-Summarization</a:t>
                      </a:r>
                    </a:p>
                  </a:txBody>
                  <a:tcPr/>
                </a:tc>
                <a:tc>
                  <a:txBody>
                    <a:bodyPr/>
                    <a:lstStyle/>
                    <a:p>
                      <a:pPr algn="ctr"/>
                      <a:r>
                        <a:rPr lang="en-US" sz="900" dirty="0"/>
                        <a:t>18.0%</a:t>
                      </a:r>
                    </a:p>
                  </a:txBody>
                  <a:tcPr anchor="ctr"/>
                </a:tc>
                <a:tc>
                  <a:txBody>
                    <a:bodyPr/>
                    <a:lstStyle/>
                    <a:p>
                      <a:pPr algn="ctr"/>
                      <a:r>
                        <a:rPr lang="en-US" sz="900" dirty="0"/>
                        <a:t>25.0%</a:t>
                      </a:r>
                    </a:p>
                  </a:txBody>
                  <a:tcPr anchor="ctr"/>
                </a:tc>
                <a:tc>
                  <a:txBody>
                    <a:bodyPr/>
                    <a:lstStyle/>
                    <a:p>
                      <a:pPr algn="ctr"/>
                      <a:r>
                        <a:rPr lang="en-US" sz="900" dirty="0"/>
                        <a:t>32.0%</a:t>
                      </a:r>
                    </a:p>
                  </a:txBody>
                  <a:tcPr anchor="ctr"/>
                </a:tc>
                <a:tc>
                  <a:txBody>
                    <a:bodyPr/>
                    <a:lstStyle/>
                    <a:p>
                      <a:pPr algn="ctr"/>
                      <a:r>
                        <a:rPr lang="en-US" sz="900" dirty="0"/>
                        <a:t>18.0%</a:t>
                      </a:r>
                    </a:p>
                  </a:txBody>
                  <a:tcPr anchor="ctr"/>
                </a:tc>
                <a:tc>
                  <a:txBody>
                    <a:bodyPr/>
                    <a:lstStyle/>
                    <a:p>
                      <a:pPr algn="ctr"/>
                      <a:r>
                        <a:rPr lang="en-US" sz="900" dirty="0"/>
                        <a:t>18.0%</a:t>
                      </a:r>
                    </a:p>
                  </a:txBody>
                  <a:tcPr anchor="ctr"/>
                </a:tc>
                <a:tc>
                  <a:txBody>
                    <a:bodyPr/>
                    <a:lstStyle/>
                    <a:p>
                      <a:pPr algn="ctr"/>
                      <a:r>
                        <a:rPr lang="en-US" sz="900" dirty="0"/>
                        <a:t>18.0%</a:t>
                      </a:r>
                    </a:p>
                  </a:txBody>
                  <a:tcPr anchor="ctr"/>
                </a:tc>
                <a:tc>
                  <a:txBody>
                    <a:bodyPr/>
                    <a:lstStyle/>
                    <a:p>
                      <a:pPr algn="ctr"/>
                      <a:r>
                        <a:rPr lang="en-US" sz="900" dirty="0"/>
                        <a:t>18.0%</a:t>
                      </a:r>
                    </a:p>
                  </a:txBody>
                  <a:tcPr anchor="ctr"/>
                </a:tc>
                <a:extLst>
                  <a:ext uri="{0D108BD9-81ED-4DB2-BD59-A6C34878D82A}">
                    <a16:rowId xmlns:a16="http://schemas.microsoft.com/office/drawing/2014/main" val="1293865726"/>
                  </a:ext>
                </a:extLst>
              </a:tr>
              <a:tr h="365760">
                <a:tc>
                  <a:txBody>
                    <a:bodyPr/>
                    <a:lstStyle/>
                    <a:p>
                      <a:r>
                        <a:rPr lang="en-US" sz="900" dirty="0"/>
                        <a:t>Reduced Digital Handle Time with Real-time Knowledge Automation</a:t>
                      </a:r>
                    </a:p>
                  </a:txBody>
                  <a:tcPr/>
                </a:tc>
                <a:tc>
                  <a:txBody>
                    <a:bodyPr/>
                    <a:lstStyle/>
                    <a:p>
                      <a:pPr algn="ctr"/>
                      <a:r>
                        <a:rPr lang="en-US" sz="900" dirty="0"/>
                        <a:t>7.0%</a:t>
                      </a:r>
                    </a:p>
                  </a:txBody>
                  <a:tcPr anchor="ctr"/>
                </a:tc>
                <a:tc>
                  <a:txBody>
                    <a:bodyPr/>
                    <a:lstStyle/>
                    <a:p>
                      <a:pPr algn="ctr"/>
                      <a:r>
                        <a:rPr lang="en-US" sz="900" dirty="0"/>
                        <a:t>10.0%</a:t>
                      </a:r>
                    </a:p>
                  </a:txBody>
                  <a:tcPr anchor="ctr"/>
                </a:tc>
                <a:tc>
                  <a:txBody>
                    <a:bodyPr/>
                    <a:lstStyle/>
                    <a:p>
                      <a:pPr algn="ctr"/>
                      <a:r>
                        <a:rPr lang="en-US" sz="900" dirty="0"/>
                        <a:t>15.0%</a:t>
                      </a:r>
                    </a:p>
                  </a:txBody>
                  <a:tcPr anchor="ctr"/>
                </a:tc>
                <a:tc>
                  <a:txBody>
                    <a:bodyPr/>
                    <a:lstStyle/>
                    <a:p>
                      <a:pPr algn="ctr"/>
                      <a:r>
                        <a:rPr lang="en-US" sz="900" dirty="0"/>
                        <a:t>7.0%</a:t>
                      </a:r>
                    </a:p>
                  </a:txBody>
                  <a:tcPr anchor="ctr"/>
                </a:tc>
                <a:tc>
                  <a:txBody>
                    <a:bodyPr/>
                    <a:lstStyle/>
                    <a:p>
                      <a:pPr algn="ctr"/>
                      <a:r>
                        <a:rPr lang="en-US" sz="900" dirty="0"/>
                        <a:t>7.0%</a:t>
                      </a:r>
                    </a:p>
                  </a:txBody>
                  <a:tcPr anchor="ctr"/>
                </a:tc>
                <a:tc>
                  <a:txBody>
                    <a:bodyPr/>
                    <a:lstStyle/>
                    <a:p>
                      <a:pPr algn="ctr"/>
                      <a:r>
                        <a:rPr lang="en-US" sz="900" dirty="0"/>
                        <a:t>7.0%</a:t>
                      </a:r>
                    </a:p>
                  </a:txBody>
                  <a:tcPr anchor="ctr"/>
                </a:tc>
                <a:tc>
                  <a:txBody>
                    <a:bodyPr/>
                    <a:lstStyle/>
                    <a:p>
                      <a:pPr algn="ctr"/>
                      <a:r>
                        <a:rPr lang="en-US" sz="900" dirty="0"/>
                        <a:t>7.0%</a:t>
                      </a:r>
                    </a:p>
                  </a:txBody>
                  <a:tcPr anchor="ctr"/>
                </a:tc>
                <a:extLst>
                  <a:ext uri="{0D108BD9-81ED-4DB2-BD59-A6C34878D82A}">
                    <a16:rowId xmlns:a16="http://schemas.microsoft.com/office/drawing/2014/main" val="1583824785"/>
                  </a:ext>
                </a:extLst>
              </a:tr>
              <a:tr h="365760">
                <a:tc>
                  <a:txBody>
                    <a:bodyPr/>
                    <a:lstStyle/>
                    <a:p>
                      <a:r>
                        <a:rPr lang="en-US" sz="900" dirty="0"/>
                        <a:t>Reduced Email Interactions with Auto-Respond </a:t>
                      </a:r>
                    </a:p>
                  </a:txBody>
                  <a:tcPr/>
                </a:tc>
                <a:tc>
                  <a:txBody>
                    <a:bodyPr/>
                    <a:lstStyle/>
                    <a:p>
                      <a:pPr algn="ctr"/>
                      <a:r>
                        <a:rPr lang="en-US" sz="900" dirty="0"/>
                        <a:t>25.5%</a:t>
                      </a:r>
                    </a:p>
                  </a:txBody>
                  <a:tcPr anchor="ctr"/>
                </a:tc>
                <a:tc>
                  <a:txBody>
                    <a:bodyPr/>
                    <a:lstStyle/>
                    <a:p>
                      <a:pPr algn="ctr"/>
                      <a:r>
                        <a:rPr lang="en-US" sz="900" dirty="0"/>
                        <a:t>30.0%</a:t>
                      </a:r>
                    </a:p>
                  </a:txBody>
                  <a:tcPr anchor="ctr"/>
                </a:tc>
                <a:tc>
                  <a:txBody>
                    <a:bodyPr/>
                    <a:lstStyle/>
                    <a:p>
                      <a:pPr algn="ctr"/>
                      <a:r>
                        <a:rPr lang="en-US" sz="900" dirty="0"/>
                        <a:t>34.5%</a:t>
                      </a:r>
                    </a:p>
                  </a:txBody>
                  <a:tcPr anchor="ctr"/>
                </a:tc>
                <a:tc>
                  <a:txBody>
                    <a:bodyPr/>
                    <a:lstStyle/>
                    <a:p>
                      <a:pPr algn="ctr"/>
                      <a:r>
                        <a:rPr lang="en-US" sz="900" dirty="0"/>
                        <a:t>25.5%</a:t>
                      </a:r>
                    </a:p>
                  </a:txBody>
                  <a:tcPr anchor="ctr"/>
                </a:tc>
                <a:tc>
                  <a:txBody>
                    <a:bodyPr/>
                    <a:lstStyle/>
                    <a:p>
                      <a:pPr algn="ctr"/>
                      <a:r>
                        <a:rPr lang="en-US" sz="900" dirty="0"/>
                        <a:t>25.5%</a:t>
                      </a:r>
                    </a:p>
                  </a:txBody>
                  <a:tcPr anchor="ctr"/>
                </a:tc>
                <a:tc>
                  <a:txBody>
                    <a:bodyPr/>
                    <a:lstStyle/>
                    <a:p>
                      <a:pPr algn="ctr"/>
                      <a:r>
                        <a:rPr lang="en-US" sz="900" dirty="0"/>
                        <a:t>25.5%</a:t>
                      </a:r>
                    </a:p>
                  </a:txBody>
                  <a:tcPr anchor="ctr"/>
                </a:tc>
                <a:tc>
                  <a:txBody>
                    <a:bodyPr/>
                    <a:lstStyle/>
                    <a:p>
                      <a:pPr algn="ctr"/>
                      <a:r>
                        <a:rPr lang="en-US" sz="900" dirty="0"/>
                        <a:t>25.5%</a:t>
                      </a:r>
                    </a:p>
                  </a:txBody>
                  <a:tcPr anchor="ctr"/>
                </a:tc>
                <a:extLst>
                  <a:ext uri="{0D108BD9-81ED-4DB2-BD59-A6C34878D82A}">
                    <a16:rowId xmlns:a16="http://schemas.microsoft.com/office/drawing/2014/main" val="1670529302"/>
                  </a:ext>
                </a:extLst>
              </a:tr>
              <a:tr h="365760">
                <a:tc>
                  <a:txBody>
                    <a:bodyPr/>
                    <a:lstStyle/>
                    <a:p>
                      <a:r>
                        <a:rPr lang="en-US" sz="900" dirty="0"/>
                        <a:t>Reduced Email Handle Time with Auto-Suggest </a:t>
                      </a:r>
                    </a:p>
                  </a:txBody>
                  <a:tcPr/>
                </a:tc>
                <a:tc>
                  <a:txBody>
                    <a:bodyPr/>
                    <a:lstStyle/>
                    <a:p>
                      <a:pPr algn="ctr"/>
                      <a:r>
                        <a:rPr lang="en-US" sz="900" dirty="0"/>
                        <a:t>16.9%</a:t>
                      </a:r>
                    </a:p>
                  </a:txBody>
                  <a:tcPr anchor="ctr"/>
                </a:tc>
                <a:tc>
                  <a:txBody>
                    <a:bodyPr/>
                    <a:lstStyle/>
                    <a:p>
                      <a:pPr algn="ctr"/>
                      <a:r>
                        <a:rPr lang="en-US" sz="900" dirty="0"/>
                        <a:t>20.0%</a:t>
                      </a:r>
                    </a:p>
                  </a:txBody>
                  <a:tcPr anchor="ctr"/>
                </a:tc>
                <a:tc>
                  <a:txBody>
                    <a:bodyPr/>
                    <a:lstStyle/>
                    <a:p>
                      <a:pPr algn="ctr"/>
                      <a:r>
                        <a:rPr lang="en-US" sz="900" dirty="0"/>
                        <a:t>23.2%</a:t>
                      </a:r>
                    </a:p>
                  </a:txBody>
                  <a:tcPr anchor="ctr"/>
                </a:tc>
                <a:tc>
                  <a:txBody>
                    <a:bodyPr/>
                    <a:lstStyle/>
                    <a:p>
                      <a:pPr algn="ctr"/>
                      <a:r>
                        <a:rPr lang="en-US" sz="900" dirty="0"/>
                        <a:t>16.9%</a:t>
                      </a:r>
                    </a:p>
                  </a:txBody>
                  <a:tcPr anchor="ctr"/>
                </a:tc>
                <a:tc>
                  <a:txBody>
                    <a:bodyPr/>
                    <a:lstStyle/>
                    <a:p>
                      <a:pPr algn="ctr"/>
                      <a:r>
                        <a:rPr lang="en-US" sz="900" dirty="0"/>
                        <a:t>16.9%</a:t>
                      </a:r>
                    </a:p>
                  </a:txBody>
                  <a:tcPr anchor="ctr"/>
                </a:tc>
                <a:tc>
                  <a:txBody>
                    <a:bodyPr/>
                    <a:lstStyle/>
                    <a:p>
                      <a:pPr algn="ctr"/>
                      <a:r>
                        <a:rPr lang="en-US" sz="900" dirty="0"/>
                        <a:t>16.9%</a:t>
                      </a:r>
                    </a:p>
                  </a:txBody>
                  <a:tcPr anchor="ctr"/>
                </a:tc>
                <a:tc>
                  <a:txBody>
                    <a:bodyPr/>
                    <a:lstStyle/>
                    <a:p>
                      <a:pPr algn="ctr"/>
                      <a:r>
                        <a:rPr lang="en-US" sz="900" dirty="0"/>
                        <a:t>16.9%</a:t>
                      </a:r>
                    </a:p>
                  </a:txBody>
                  <a:tcPr anchor="ctr"/>
                </a:tc>
                <a:extLst>
                  <a:ext uri="{0D108BD9-81ED-4DB2-BD59-A6C34878D82A}">
                    <a16:rowId xmlns:a16="http://schemas.microsoft.com/office/drawing/2014/main" val="3003490865"/>
                  </a:ext>
                </a:extLst>
              </a:tr>
              <a:tr h="365760">
                <a:tc>
                  <a:txBody>
                    <a:bodyPr/>
                    <a:lstStyle/>
                    <a:p>
                      <a:r>
                        <a:rPr lang="en-US" sz="900" dirty="0"/>
                        <a:t>Reduced Handle Time with Predictive Routing </a:t>
                      </a:r>
                    </a:p>
                  </a:txBody>
                  <a:tcPr/>
                </a:tc>
                <a:tc>
                  <a:txBody>
                    <a:bodyPr/>
                    <a:lstStyle/>
                    <a:p>
                      <a:pPr algn="ctr"/>
                      <a:r>
                        <a:rPr lang="en-US" sz="900" dirty="0"/>
                        <a:t>3.0%</a:t>
                      </a:r>
                    </a:p>
                  </a:txBody>
                  <a:tcPr anchor="ctr"/>
                </a:tc>
                <a:tc>
                  <a:txBody>
                    <a:bodyPr/>
                    <a:lstStyle/>
                    <a:p>
                      <a:pPr algn="ctr"/>
                      <a:r>
                        <a:rPr lang="en-US" sz="900" dirty="0"/>
                        <a:t>5.0%</a:t>
                      </a:r>
                    </a:p>
                  </a:txBody>
                  <a:tcPr anchor="ctr"/>
                </a:tc>
                <a:tc>
                  <a:txBody>
                    <a:bodyPr/>
                    <a:lstStyle/>
                    <a:p>
                      <a:pPr algn="ctr"/>
                      <a:r>
                        <a:rPr lang="en-US" sz="900" dirty="0"/>
                        <a:t>6.5%</a:t>
                      </a:r>
                    </a:p>
                  </a:txBody>
                  <a:tcPr anchor="ctr"/>
                </a:tc>
                <a:tc>
                  <a:txBody>
                    <a:bodyPr/>
                    <a:lstStyle/>
                    <a:p>
                      <a:pPr algn="ctr"/>
                      <a:r>
                        <a:rPr lang="en-US" sz="900" dirty="0"/>
                        <a:t>3.0%</a:t>
                      </a:r>
                    </a:p>
                  </a:txBody>
                  <a:tcPr anchor="ctr"/>
                </a:tc>
                <a:tc>
                  <a:txBody>
                    <a:bodyPr/>
                    <a:lstStyle/>
                    <a:p>
                      <a:pPr algn="ctr"/>
                      <a:r>
                        <a:rPr lang="en-US" sz="900" dirty="0"/>
                        <a:t>3.0%</a:t>
                      </a:r>
                    </a:p>
                  </a:txBody>
                  <a:tcPr anchor="ctr"/>
                </a:tc>
                <a:tc>
                  <a:txBody>
                    <a:bodyPr/>
                    <a:lstStyle/>
                    <a:p>
                      <a:pPr algn="ctr"/>
                      <a:r>
                        <a:rPr lang="en-US" sz="900" dirty="0"/>
                        <a:t>3.0%</a:t>
                      </a:r>
                    </a:p>
                  </a:txBody>
                  <a:tcPr anchor="ctr"/>
                </a:tc>
                <a:tc>
                  <a:txBody>
                    <a:bodyPr/>
                    <a:lstStyle/>
                    <a:p>
                      <a:pPr algn="ctr"/>
                      <a:r>
                        <a:rPr lang="en-US" sz="900" dirty="0"/>
                        <a:t>3.0%</a:t>
                      </a:r>
                    </a:p>
                  </a:txBody>
                  <a:tcPr anchor="ctr"/>
                </a:tc>
                <a:extLst>
                  <a:ext uri="{0D108BD9-81ED-4DB2-BD59-A6C34878D82A}">
                    <a16:rowId xmlns:a16="http://schemas.microsoft.com/office/drawing/2014/main" val="4073546953"/>
                  </a:ext>
                </a:extLst>
              </a:tr>
            </a:tbl>
          </a:graphicData>
        </a:graphic>
      </p:graphicFrame>
      <p:sp>
        <p:nvSpPr>
          <p:cNvPr id="13" name="Text Placeholder 1">
            <a:extLst>
              <a:ext uri="{FF2B5EF4-FFF2-40B4-BE49-F238E27FC236}">
                <a16:creationId xmlns:a16="http://schemas.microsoft.com/office/drawing/2014/main" id="{F79E7D7F-FB89-AE28-EE3F-3F81363F28E8}"/>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3"/>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Projected Transformation</a:t>
            </a:r>
          </a:p>
        </p:txBody>
      </p:sp>
      <p:sp>
        <p:nvSpPr>
          <p:cNvPr id="2" name="Rounded Rectangle 1">
            <a:extLst>
              <a:ext uri="{FF2B5EF4-FFF2-40B4-BE49-F238E27FC236}">
                <a16:creationId xmlns:a16="http://schemas.microsoft.com/office/drawing/2014/main" id="{92D74960-B5C9-5A8D-C7FC-2E2FD312A92E}"/>
              </a:ext>
            </a:extLst>
          </p:cNvPr>
          <p:cNvSpPr/>
          <p:nvPr/>
        </p:nvSpPr>
        <p:spPr>
          <a:xfrm>
            <a:off x="5203596" y="986898"/>
            <a:ext cx="3265382" cy="3406140"/>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927990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7B6BF-0554-C455-B0A3-5EEDBDA4D22F}"/>
            </a:ext>
          </a:extLst>
        </p:cNvPr>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7EBF20DE-C2CB-B470-2240-051ECBE3335B}"/>
              </a:ext>
            </a:extLst>
          </p:cNvPr>
          <p:cNvGraphicFramePr>
            <a:graphicFrameLocks noGrp="1"/>
          </p:cNvGraphicFramePr>
          <p:nvPr>
            <p:extLst>
              <p:ext uri="{D42A27DB-BD31-4B8C-83A1-F6EECF244321}">
                <p14:modId xmlns:p14="http://schemas.microsoft.com/office/powerpoint/2010/main" val="4102507761"/>
              </p:ext>
            </p:extLst>
          </p:nvPr>
        </p:nvGraphicFramePr>
        <p:xfrm>
          <a:off x="766461" y="986898"/>
          <a:ext cx="7702517" cy="3517275"/>
        </p:xfrm>
        <a:graphic>
          <a:graphicData uri="http://schemas.openxmlformats.org/drawingml/2006/table">
            <a:tbl>
              <a:tblPr firstRow="1" bandRow="1">
                <a:tableStyleId>{5A111915-BE36-4E01-A7E5-04B1672EAD32}</a:tableStyleId>
              </a:tblPr>
              <a:tblGrid>
                <a:gridCol w="1850357">
                  <a:extLst>
                    <a:ext uri="{9D8B030D-6E8A-4147-A177-3AD203B41FA5}">
                      <a16:colId xmlns:a16="http://schemas.microsoft.com/office/drawing/2014/main" val="2959141553"/>
                    </a:ext>
                  </a:extLst>
                </a:gridCol>
                <a:gridCol w="914400">
                  <a:extLst>
                    <a:ext uri="{9D8B030D-6E8A-4147-A177-3AD203B41FA5}">
                      <a16:colId xmlns:a16="http://schemas.microsoft.com/office/drawing/2014/main" val="920068011"/>
                    </a:ext>
                  </a:extLst>
                </a:gridCol>
                <a:gridCol w="822960">
                  <a:extLst>
                    <a:ext uri="{9D8B030D-6E8A-4147-A177-3AD203B41FA5}">
                      <a16:colId xmlns:a16="http://schemas.microsoft.com/office/drawing/2014/main" val="3598489223"/>
                    </a:ext>
                  </a:extLst>
                </a:gridCol>
                <a:gridCol w="822960">
                  <a:extLst>
                    <a:ext uri="{9D8B030D-6E8A-4147-A177-3AD203B41FA5}">
                      <a16:colId xmlns:a16="http://schemas.microsoft.com/office/drawing/2014/main" val="2076205231"/>
                    </a:ext>
                  </a:extLst>
                </a:gridCol>
                <a:gridCol w="822960">
                  <a:extLst>
                    <a:ext uri="{9D8B030D-6E8A-4147-A177-3AD203B41FA5}">
                      <a16:colId xmlns:a16="http://schemas.microsoft.com/office/drawing/2014/main" val="777176724"/>
                    </a:ext>
                  </a:extLst>
                </a:gridCol>
                <a:gridCol w="822960">
                  <a:extLst>
                    <a:ext uri="{9D8B030D-6E8A-4147-A177-3AD203B41FA5}">
                      <a16:colId xmlns:a16="http://schemas.microsoft.com/office/drawing/2014/main" val="3768140798"/>
                    </a:ext>
                  </a:extLst>
                </a:gridCol>
                <a:gridCol w="822960">
                  <a:extLst>
                    <a:ext uri="{9D8B030D-6E8A-4147-A177-3AD203B41FA5}">
                      <a16:colId xmlns:a16="http://schemas.microsoft.com/office/drawing/2014/main" val="3543539785"/>
                    </a:ext>
                  </a:extLst>
                </a:gridCol>
                <a:gridCol w="822960">
                  <a:extLst>
                    <a:ext uri="{9D8B030D-6E8A-4147-A177-3AD203B41FA5}">
                      <a16:colId xmlns:a16="http://schemas.microsoft.com/office/drawing/2014/main" val="2195032758"/>
                    </a:ext>
                  </a:extLst>
                </a:gridCol>
              </a:tblGrid>
              <a:tr h="274320">
                <a:tc>
                  <a:txBody>
                    <a:bodyPr/>
                    <a:lstStyle/>
                    <a:p>
                      <a:endParaRPr lang="en-US" sz="800" dirty="0"/>
                    </a:p>
                  </a:txBody>
                  <a:tcPr/>
                </a:tc>
                <a:tc>
                  <a:txBody>
                    <a:bodyPr/>
                    <a:lstStyle/>
                    <a:p>
                      <a:pPr algn="ctr"/>
                      <a:endParaRPr lang="en-US" sz="800" dirty="0"/>
                    </a:p>
                  </a:txBody>
                  <a:tcPr/>
                </a:tc>
                <a:tc>
                  <a:txBody>
                    <a:bodyPr/>
                    <a:lstStyle/>
                    <a:p>
                      <a:pPr algn="ctr"/>
                      <a:endParaRPr lang="en-US" sz="800" dirty="0"/>
                    </a:p>
                  </a:txBody>
                  <a:tcPr/>
                </a:tc>
                <a:tc>
                  <a:txBody>
                    <a:bodyPr/>
                    <a:lstStyle/>
                    <a:p>
                      <a:pPr algn="ctr"/>
                      <a:endParaRPr lang="en-US" sz="800" dirty="0"/>
                    </a:p>
                  </a:txBody>
                  <a:tcPr/>
                </a:tc>
                <a:tc gridSpan="4">
                  <a:txBody>
                    <a:bodyPr/>
                    <a:lstStyle/>
                    <a:p>
                      <a:pPr algn="ctr"/>
                      <a:r>
                        <a:rPr lang="en-US" sz="1350" dirty="0"/>
                        <a:t>Selected</a:t>
                      </a:r>
                    </a:p>
                  </a:txBody>
                  <a:tcPr/>
                </a:tc>
                <a:tc hMerge="1">
                  <a:txBody>
                    <a:bodyPr/>
                    <a:lstStyle/>
                    <a:p>
                      <a:pPr algn="ctr"/>
                      <a:endParaRPr lang="en-US" sz="800" dirty="0"/>
                    </a:p>
                  </a:txBody>
                  <a:tcPr/>
                </a:tc>
                <a:tc hMerge="1">
                  <a:txBody>
                    <a:bodyPr/>
                    <a:lstStyle/>
                    <a:p>
                      <a:pPr algn="ctr"/>
                      <a:endParaRPr lang="en-US" sz="800" dirty="0"/>
                    </a:p>
                  </a:txBody>
                  <a:tcPr/>
                </a:tc>
                <a:tc hMerge="1">
                  <a:txBody>
                    <a:bodyPr/>
                    <a:lstStyle/>
                    <a:p>
                      <a:pPr algn="ctr"/>
                      <a:endParaRPr lang="en-US" sz="800" dirty="0"/>
                    </a:p>
                  </a:txBody>
                  <a:tcPr/>
                </a:tc>
                <a:extLst>
                  <a:ext uri="{0D108BD9-81ED-4DB2-BD59-A6C34878D82A}">
                    <a16:rowId xmlns:a16="http://schemas.microsoft.com/office/drawing/2014/main" val="3538844237"/>
                  </a:ext>
                </a:extLst>
              </a:tr>
              <a:tr h="274320">
                <a:tc>
                  <a:txBody>
                    <a:bodyPr/>
                    <a:lstStyle/>
                    <a:p>
                      <a:endParaRPr lang="en-US" sz="900" dirty="0"/>
                    </a:p>
                  </a:txBody>
                  <a:tcPr/>
                </a:tc>
                <a:tc>
                  <a:txBody>
                    <a:bodyPr/>
                    <a:lstStyle/>
                    <a:p>
                      <a:pPr algn="ctr"/>
                      <a:r>
                        <a:rPr lang="en-US" sz="900" dirty="0"/>
                        <a:t>Conservative</a:t>
                      </a:r>
                    </a:p>
                  </a:txBody>
                  <a:tcPr/>
                </a:tc>
                <a:tc>
                  <a:txBody>
                    <a:bodyPr/>
                    <a:lstStyle/>
                    <a:p>
                      <a:pPr algn="ctr"/>
                      <a:r>
                        <a:rPr lang="en-US" sz="900" dirty="0"/>
                        <a:t>Likely</a:t>
                      </a:r>
                    </a:p>
                  </a:txBody>
                  <a:tcPr/>
                </a:tc>
                <a:tc>
                  <a:txBody>
                    <a:bodyPr/>
                    <a:lstStyle/>
                    <a:p>
                      <a:pPr algn="ctr"/>
                      <a:r>
                        <a:rPr lang="en-US" sz="900" dirty="0"/>
                        <a:t>Optimistic</a:t>
                      </a:r>
                    </a:p>
                  </a:txBody>
                  <a:tcPr/>
                </a:tc>
                <a:tc>
                  <a:txBody>
                    <a:bodyPr/>
                    <a:lstStyle/>
                    <a:p>
                      <a:pPr algn="ctr"/>
                      <a:r>
                        <a:rPr lang="en-US" sz="900" dirty="0"/>
                        <a:t>ANZ</a:t>
                      </a:r>
                    </a:p>
                  </a:txBody>
                  <a:tcPr/>
                </a:tc>
                <a:tc>
                  <a:txBody>
                    <a:bodyPr/>
                    <a:lstStyle/>
                    <a:p>
                      <a:pPr algn="ctr"/>
                      <a:r>
                        <a:rPr lang="en-US" sz="900" dirty="0"/>
                        <a:t>ASIA</a:t>
                      </a:r>
                    </a:p>
                  </a:txBody>
                  <a:tcPr/>
                </a:tc>
                <a:tc>
                  <a:txBody>
                    <a:bodyPr/>
                    <a:lstStyle/>
                    <a:p>
                      <a:pPr algn="ctr"/>
                      <a:r>
                        <a:rPr lang="en-US" sz="900" dirty="0"/>
                        <a:t>EMEA</a:t>
                      </a:r>
                    </a:p>
                  </a:txBody>
                  <a:tcPr/>
                </a:tc>
                <a:tc>
                  <a:txBody>
                    <a:bodyPr/>
                    <a:lstStyle/>
                    <a:p>
                      <a:pPr algn="ctr"/>
                      <a:r>
                        <a:rPr lang="en-US" sz="900" dirty="0"/>
                        <a:t>NA</a:t>
                      </a:r>
                    </a:p>
                  </a:txBody>
                  <a:tcPr/>
                </a:tc>
                <a:extLst>
                  <a:ext uri="{0D108BD9-81ED-4DB2-BD59-A6C34878D82A}">
                    <a16:rowId xmlns:a16="http://schemas.microsoft.com/office/drawing/2014/main" val="1275873325"/>
                  </a:ext>
                </a:extLst>
              </a:tr>
              <a:tr h="274320">
                <a:tc>
                  <a:txBody>
                    <a:bodyPr/>
                    <a:lstStyle/>
                    <a:p>
                      <a:r>
                        <a:rPr lang="en-US" sz="900" dirty="0"/>
                        <a:t>Increased Sales Conversion with Predictive Routing </a:t>
                      </a:r>
                    </a:p>
                  </a:txBody>
                  <a:tcPr/>
                </a:tc>
                <a:tc>
                  <a:txBody>
                    <a:bodyPr/>
                    <a:lstStyle/>
                    <a:p>
                      <a:pPr algn="ctr"/>
                      <a:r>
                        <a:rPr lang="en-US" sz="900" dirty="0"/>
                        <a:t>3.5%</a:t>
                      </a:r>
                    </a:p>
                  </a:txBody>
                  <a:tcPr anchor="ctr"/>
                </a:tc>
                <a:tc>
                  <a:txBody>
                    <a:bodyPr/>
                    <a:lstStyle/>
                    <a:p>
                      <a:pPr algn="ctr"/>
                      <a:r>
                        <a:rPr lang="en-US" sz="900" dirty="0"/>
                        <a:t>5.0%</a:t>
                      </a:r>
                    </a:p>
                  </a:txBody>
                  <a:tcPr anchor="ctr"/>
                </a:tc>
                <a:tc>
                  <a:txBody>
                    <a:bodyPr/>
                    <a:lstStyle/>
                    <a:p>
                      <a:pPr algn="ctr"/>
                      <a:r>
                        <a:rPr lang="en-US" sz="900" dirty="0"/>
                        <a:t>6.5%</a:t>
                      </a:r>
                    </a:p>
                  </a:txBody>
                  <a:tcPr anchor="ctr"/>
                </a:tc>
                <a:tc>
                  <a:txBody>
                    <a:bodyPr/>
                    <a:lstStyle/>
                    <a:p>
                      <a:pPr algn="ctr"/>
                      <a:r>
                        <a:rPr lang="en-US" sz="900" dirty="0"/>
                        <a:t>3.5%</a:t>
                      </a:r>
                    </a:p>
                  </a:txBody>
                  <a:tcPr anchor="ctr"/>
                </a:tc>
                <a:tc>
                  <a:txBody>
                    <a:bodyPr/>
                    <a:lstStyle/>
                    <a:p>
                      <a:pPr algn="ctr"/>
                      <a:r>
                        <a:rPr lang="en-US" sz="900" dirty="0"/>
                        <a:t>3.5%</a:t>
                      </a:r>
                    </a:p>
                  </a:txBody>
                  <a:tcPr anchor="ctr"/>
                </a:tc>
                <a:tc>
                  <a:txBody>
                    <a:bodyPr/>
                    <a:lstStyle/>
                    <a:p>
                      <a:pPr algn="ctr"/>
                      <a:r>
                        <a:rPr lang="en-US" sz="900" dirty="0"/>
                        <a:t>3.5%</a:t>
                      </a:r>
                    </a:p>
                  </a:txBody>
                  <a:tcPr anchor="ctr"/>
                </a:tc>
                <a:tc>
                  <a:txBody>
                    <a:bodyPr/>
                    <a:lstStyle/>
                    <a:p>
                      <a:pPr algn="ctr"/>
                      <a:r>
                        <a:rPr lang="en-US" sz="900" dirty="0"/>
                        <a:t>3.5%</a:t>
                      </a:r>
                    </a:p>
                  </a:txBody>
                  <a:tcPr anchor="ctr"/>
                </a:tc>
                <a:extLst>
                  <a:ext uri="{0D108BD9-81ED-4DB2-BD59-A6C34878D82A}">
                    <a16:rowId xmlns:a16="http://schemas.microsoft.com/office/drawing/2014/main" val="672840685"/>
                  </a:ext>
                </a:extLst>
              </a:tr>
              <a:tr h="274320">
                <a:tc>
                  <a:txBody>
                    <a:bodyPr/>
                    <a:lstStyle/>
                    <a:p>
                      <a:r>
                        <a:rPr lang="en-US" sz="900" dirty="0"/>
                        <a:t>Reduced Handle Time </a:t>
                      </a:r>
                    </a:p>
                  </a:txBody>
                  <a:tcPr/>
                </a:tc>
                <a:tc>
                  <a:txBody>
                    <a:bodyPr/>
                    <a:lstStyle/>
                    <a:p>
                      <a:pPr algn="ctr"/>
                      <a:r>
                        <a:rPr lang="en-US" sz="900" dirty="0"/>
                        <a:t>6.7%</a:t>
                      </a:r>
                    </a:p>
                  </a:txBody>
                  <a:tcPr anchor="ctr"/>
                </a:tc>
                <a:tc>
                  <a:txBody>
                    <a:bodyPr/>
                    <a:lstStyle/>
                    <a:p>
                      <a:pPr algn="ctr"/>
                      <a:r>
                        <a:rPr lang="en-US" sz="900" dirty="0"/>
                        <a:t>9.2%</a:t>
                      </a:r>
                    </a:p>
                  </a:txBody>
                  <a:tcPr anchor="ctr"/>
                </a:tc>
                <a:tc>
                  <a:txBody>
                    <a:bodyPr/>
                    <a:lstStyle/>
                    <a:p>
                      <a:pPr algn="ctr"/>
                      <a:r>
                        <a:rPr lang="en-US" sz="900" dirty="0"/>
                        <a:t>10.5%</a:t>
                      </a:r>
                    </a:p>
                  </a:txBody>
                  <a:tcPr anchor="ctr"/>
                </a:tc>
                <a:tc>
                  <a:txBody>
                    <a:bodyPr/>
                    <a:lstStyle/>
                    <a:p>
                      <a:pPr algn="ctr"/>
                      <a:r>
                        <a:rPr lang="en-US" sz="900" dirty="0"/>
                        <a:t>6.7%</a:t>
                      </a:r>
                    </a:p>
                  </a:txBody>
                  <a:tcPr anchor="ctr"/>
                </a:tc>
                <a:tc>
                  <a:txBody>
                    <a:bodyPr/>
                    <a:lstStyle/>
                    <a:p>
                      <a:pPr algn="ctr"/>
                      <a:r>
                        <a:rPr lang="en-US" sz="900" dirty="0"/>
                        <a:t>6.7%</a:t>
                      </a:r>
                    </a:p>
                  </a:txBody>
                  <a:tcPr anchor="ctr"/>
                </a:tc>
                <a:tc>
                  <a:txBody>
                    <a:bodyPr/>
                    <a:lstStyle/>
                    <a:p>
                      <a:pPr algn="ctr"/>
                      <a:r>
                        <a:rPr lang="en-US" sz="900" dirty="0"/>
                        <a:t>6.7%</a:t>
                      </a:r>
                    </a:p>
                  </a:txBody>
                  <a:tcPr anchor="ctr"/>
                </a:tc>
                <a:tc>
                  <a:txBody>
                    <a:bodyPr/>
                    <a:lstStyle/>
                    <a:p>
                      <a:pPr algn="ctr"/>
                      <a:r>
                        <a:rPr lang="en-US" sz="900" dirty="0"/>
                        <a:t>6.7%</a:t>
                      </a:r>
                    </a:p>
                  </a:txBody>
                  <a:tcPr anchor="ctr"/>
                </a:tc>
                <a:extLst>
                  <a:ext uri="{0D108BD9-81ED-4DB2-BD59-A6C34878D82A}">
                    <a16:rowId xmlns:a16="http://schemas.microsoft.com/office/drawing/2014/main" val="1956832997"/>
                  </a:ext>
                </a:extLst>
              </a:tr>
              <a:tr h="291476">
                <a:tc>
                  <a:txBody>
                    <a:bodyPr/>
                    <a:lstStyle/>
                    <a:p>
                      <a:r>
                        <a:rPr lang="en-US" sz="900" dirty="0"/>
                        <a:t>Reduced Supervisor Evaluation Effort with AI-Translate </a:t>
                      </a:r>
                    </a:p>
                  </a:txBody>
                  <a:tcPr/>
                </a:tc>
                <a:tc>
                  <a:txBody>
                    <a:bodyPr/>
                    <a:lstStyle/>
                    <a:p>
                      <a:pPr algn="ctr"/>
                      <a:r>
                        <a:rPr lang="en-US" sz="900" dirty="0"/>
                        <a:t>17.0%</a:t>
                      </a:r>
                    </a:p>
                  </a:txBody>
                  <a:tcPr anchor="ctr"/>
                </a:tc>
                <a:tc>
                  <a:txBody>
                    <a:bodyPr/>
                    <a:lstStyle/>
                    <a:p>
                      <a:pPr algn="ctr"/>
                      <a:r>
                        <a:rPr lang="en-US" sz="900" dirty="0"/>
                        <a:t>20.0%</a:t>
                      </a:r>
                    </a:p>
                  </a:txBody>
                  <a:tcPr anchor="ctr"/>
                </a:tc>
                <a:tc>
                  <a:txBody>
                    <a:bodyPr/>
                    <a:lstStyle/>
                    <a:p>
                      <a:pPr algn="ctr"/>
                      <a:r>
                        <a:rPr lang="en-US" sz="900" dirty="0"/>
                        <a:t>25.0%</a:t>
                      </a:r>
                    </a:p>
                  </a:txBody>
                  <a:tcPr anchor="ctr"/>
                </a:tc>
                <a:tc>
                  <a:txBody>
                    <a:bodyPr/>
                    <a:lstStyle/>
                    <a:p>
                      <a:pPr algn="ctr"/>
                      <a:r>
                        <a:rPr lang="en-US" sz="900" dirty="0"/>
                        <a:t>17.0%</a:t>
                      </a:r>
                    </a:p>
                  </a:txBody>
                  <a:tcPr anchor="ctr"/>
                </a:tc>
                <a:tc>
                  <a:txBody>
                    <a:bodyPr/>
                    <a:lstStyle/>
                    <a:p>
                      <a:pPr algn="ctr"/>
                      <a:r>
                        <a:rPr lang="en-US" sz="900" dirty="0"/>
                        <a:t>17.0%</a:t>
                      </a:r>
                    </a:p>
                  </a:txBody>
                  <a:tcPr anchor="ctr"/>
                </a:tc>
                <a:tc>
                  <a:txBody>
                    <a:bodyPr/>
                    <a:lstStyle/>
                    <a:p>
                      <a:pPr algn="ctr"/>
                      <a:r>
                        <a:rPr lang="en-US" sz="900" dirty="0"/>
                        <a:t>17.0%</a:t>
                      </a:r>
                    </a:p>
                  </a:txBody>
                  <a:tcPr anchor="ctr"/>
                </a:tc>
                <a:tc>
                  <a:txBody>
                    <a:bodyPr/>
                    <a:lstStyle/>
                    <a:p>
                      <a:pPr algn="ctr"/>
                      <a:r>
                        <a:rPr lang="en-US" sz="900" dirty="0"/>
                        <a:t>17.0%</a:t>
                      </a:r>
                    </a:p>
                  </a:txBody>
                  <a:tcPr anchor="ctr"/>
                </a:tc>
                <a:extLst>
                  <a:ext uri="{0D108BD9-81ED-4DB2-BD59-A6C34878D82A}">
                    <a16:rowId xmlns:a16="http://schemas.microsoft.com/office/drawing/2014/main" val="318654609"/>
                  </a:ext>
                </a:extLst>
              </a:tr>
              <a:tr h="385455">
                <a:tc>
                  <a:txBody>
                    <a:bodyPr/>
                    <a:lstStyle/>
                    <a:p>
                      <a:r>
                        <a:rPr lang="en-US" sz="900" dirty="0"/>
                        <a:t>Reduced Quality Evaluation Time with AI-Summary and Insights</a:t>
                      </a:r>
                    </a:p>
                  </a:txBody>
                  <a:tcPr/>
                </a:tc>
                <a:tc>
                  <a:txBody>
                    <a:bodyPr/>
                    <a:lstStyle/>
                    <a:p>
                      <a:pPr algn="ctr"/>
                      <a:r>
                        <a:rPr lang="en-US" sz="900" dirty="0"/>
                        <a:t>37.5%</a:t>
                      </a:r>
                    </a:p>
                  </a:txBody>
                  <a:tcPr anchor="ctr"/>
                </a:tc>
                <a:tc>
                  <a:txBody>
                    <a:bodyPr/>
                    <a:lstStyle/>
                    <a:p>
                      <a:pPr algn="ctr"/>
                      <a:r>
                        <a:rPr lang="en-US" sz="900" dirty="0"/>
                        <a:t>42.5%</a:t>
                      </a:r>
                    </a:p>
                  </a:txBody>
                  <a:tcPr anchor="ctr"/>
                </a:tc>
                <a:tc>
                  <a:txBody>
                    <a:bodyPr/>
                    <a:lstStyle/>
                    <a:p>
                      <a:pPr algn="ctr"/>
                      <a:r>
                        <a:rPr lang="en-US" sz="900" dirty="0"/>
                        <a:t>47.5%</a:t>
                      </a:r>
                    </a:p>
                  </a:txBody>
                  <a:tcPr anchor="ctr"/>
                </a:tc>
                <a:tc>
                  <a:txBody>
                    <a:bodyPr/>
                    <a:lstStyle/>
                    <a:p>
                      <a:pPr algn="ctr"/>
                      <a:r>
                        <a:rPr lang="en-US" sz="900" dirty="0"/>
                        <a:t>37.5%</a:t>
                      </a:r>
                    </a:p>
                  </a:txBody>
                  <a:tcPr anchor="ctr"/>
                </a:tc>
                <a:tc>
                  <a:txBody>
                    <a:bodyPr/>
                    <a:lstStyle/>
                    <a:p>
                      <a:pPr algn="ctr"/>
                      <a:r>
                        <a:rPr lang="en-US" sz="900" dirty="0"/>
                        <a:t>37.5%</a:t>
                      </a:r>
                    </a:p>
                  </a:txBody>
                  <a:tcPr anchor="ctr"/>
                </a:tc>
                <a:tc>
                  <a:txBody>
                    <a:bodyPr/>
                    <a:lstStyle/>
                    <a:p>
                      <a:pPr algn="ctr"/>
                      <a:r>
                        <a:rPr lang="en-US" sz="900" dirty="0"/>
                        <a:t>37.5%</a:t>
                      </a:r>
                    </a:p>
                  </a:txBody>
                  <a:tcPr anchor="ctr"/>
                </a:tc>
                <a:tc>
                  <a:txBody>
                    <a:bodyPr/>
                    <a:lstStyle/>
                    <a:p>
                      <a:pPr algn="ctr"/>
                      <a:r>
                        <a:rPr lang="en-US" sz="900" dirty="0"/>
                        <a:t>37.5%</a:t>
                      </a:r>
                    </a:p>
                  </a:txBody>
                  <a:tcPr anchor="ctr"/>
                </a:tc>
                <a:extLst>
                  <a:ext uri="{0D108BD9-81ED-4DB2-BD59-A6C34878D82A}">
                    <a16:rowId xmlns:a16="http://schemas.microsoft.com/office/drawing/2014/main" val="1293865726"/>
                  </a:ext>
                </a:extLst>
              </a:tr>
              <a:tr h="365760">
                <a:tc>
                  <a:txBody>
                    <a:bodyPr/>
                    <a:lstStyle/>
                    <a:p>
                      <a:r>
                        <a:rPr lang="en-US" sz="900" dirty="0"/>
                        <a:t>Reduced Administration Costs with Supervisor Copilot </a:t>
                      </a:r>
                    </a:p>
                  </a:txBody>
                  <a:tcPr/>
                </a:tc>
                <a:tc>
                  <a:txBody>
                    <a:bodyPr/>
                    <a:lstStyle/>
                    <a:p>
                      <a:pPr algn="ctr"/>
                      <a:r>
                        <a:rPr lang="en-US" sz="900" dirty="0"/>
                        <a:t>32.7%</a:t>
                      </a:r>
                    </a:p>
                  </a:txBody>
                  <a:tcPr anchor="ctr"/>
                </a:tc>
                <a:tc>
                  <a:txBody>
                    <a:bodyPr/>
                    <a:lstStyle/>
                    <a:p>
                      <a:pPr algn="ctr"/>
                      <a:r>
                        <a:rPr lang="en-US" sz="900" dirty="0"/>
                        <a:t>37.7%</a:t>
                      </a:r>
                    </a:p>
                  </a:txBody>
                  <a:tcPr anchor="ctr"/>
                </a:tc>
                <a:tc>
                  <a:txBody>
                    <a:bodyPr/>
                    <a:lstStyle/>
                    <a:p>
                      <a:pPr algn="ctr"/>
                      <a:r>
                        <a:rPr lang="en-US" sz="900" dirty="0"/>
                        <a:t>42.5%</a:t>
                      </a:r>
                    </a:p>
                  </a:txBody>
                  <a:tcPr anchor="ctr"/>
                </a:tc>
                <a:tc>
                  <a:txBody>
                    <a:bodyPr/>
                    <a:lstStyle/>
                    <a:p>
                      <a:pPr algn="ctr"/>
                      <a:r>
                        <a:rPr lang="en-US" sz="900" dirty="0"/>
                        <a:t>32.7%</a:t>
                      </a:r>
                    </a:p>
                  </a:txBody>
                  <a:tcPr anchor="ctr"/>
                </a:tc>
                <a:tc>
                  <a:txBody>
                    <a:bodyPr/>
                    <a:lstStyle/>
                    <a:p>
                      <a:pPr algn="ctr"/>
                      <a:r>
                        <a:rPr lang="en-US" sz="900" dirty="0"/>
                        <a:t>32.7%</a:t>
                      </a:r>
                    </a:p>
                  </a:txBody>
                  <a:tcPr anchor="ctr"/>
                </a:tc>
                <a:tc>
                  <a:txBody>
                    <a:bodyPr/>
                    <a:lstStyle/>
                    <a:p>
                      <a:pPr algn="ctr"/>
                      <a:r>
                        <a:rPr lang="en-US" sz="900" dirty="0"/>
                        <a:t>32.7%</a:t>
                      </a:r>
                    </a:p>
                  </a:txBody>
                  <a:tcPr anchor="ctr"/>
                </a:tc>
                <a:tc>
                  <a:txBody>
                    <a:bodyPr/>
                    <a:lstStyle/>
                    <a:p>
                      <a:pPr algn="ctr"/>
                      <a:r>
                        <a:rPr lang="en-US" sz="900" dirty="0"/>
                        <a:t>32.7%</a:t>
                      </a:r>
                    </a:p>
                  </a:txBody>
                  <a:tcPr anchor="ctr"/>
                </a:tc>
                <a:extLst>
                  <a:ext uri="{0D108BD9-81ED-4DB2-BD59-A6C34878D82A}">
                    <a16:rowId xmlns:a16="http://schemas.microsoft.com/office/drawing/2014/main" val="1583824785"/>
                  </a:ext>
                </a:extLst>
              </a:tr>
              <a:tr h="274320">
                <a:tc>
                  <a:txBody>
                    <a:bodyPr/>
                    <a:lstStyle/>
                    <a:p>
                      <a:r>
                        <a:rPr lang="en-US" sz="900" dirty="0"/>
                        <a:t>Improved Employee Occupancy </a:t>
                      </a:r>
                    </a:p>
                  </a:txBody>
                  <a:tcPr/>
                </a:tc>
                <a:tc>
                  <a:txBody>
                    <a:bodyPr/>
                    <a:lstStyle/>
                    <a:p>
                      <a:pPr algn="ctr"/>
                      <a:r>
                        <a:rPr lang="en-US" sz="900" dirty="0"/>
                        <a:t>8.5%</a:t>
                      </a:r>
                    </a:p>
                  </a:txBody>
                  <a:tcPr anchor="ctr"/>
                </a:tc>
                <a:tc>
                  <a:txBody>
                    <a:bodyPr/>
                    <a:lstStyle/>
                    <a:p>
                      <a:pPr algn="ctr"/>
                      <a:r>
                        <a:rPr lang="en-US" sz="900" dirty="0"/>
                        <a:t>10.0%</a:t>
                      </a:r>
                    </a:p>
                  </a:txBody>
                  <a:tcPr anchor="ctr"/>
                </a:tc>
                <a:tc>
                  <a:txBody>
                    <a:bodyPr/>
                    <a:lstStyle/>
                    <a:p>
                      <a:pPr algn="ctr"/>
                      <a:r>
                        <a:rPr lang="en-US" sz="900" dirty="0"/>
                        <a:t>11.5%</a:t>
                      </a:r>
                    </a:p>
                  </a:txBody>
                  <a:tcPr anchor="ctr"/>
                </a:tc>
                <a:tc>
                  <a:txBody>
                    <a:bodyPr/>
                    <a:lstStyle/>
                    <a:p>
                      <a:pPr algn="ctr"/>
                      <a:r>
                        <a:rPr lang="en-US" sz="900" dirty="0"/>
                        <a:t>8.5%</a:t>
                      </a:r>
                    </a:p>
                  </a:txBody>
                  <a:tcPr anchor="ctr"/>
                </a:tc>
                <a:tc>
                  <a:txBody>
                    <a:bodyPr/>
                    <a:lstStyle/>
                    <a:p>
                      <a:pPr algn="ctr"/>
                      <a:r>
                        <a:rPr lang="en-US" sz="900" dirty="0"/>
                        <a:t>8.5%</a:t>
                      </a:r>
                    </a:p>
                  </a:txBody>
                  <a:tcPr anchor="ctr"/>
                </a:tc>
                <a:tc>
                  <a:txBody>
                    <a:bodyPr/>
                    <a:lstStyle/>
                    <a:p>
                      <a:pPr algn="ctr"/>
                      <a:r>
                        <a:rPr lang="en-US" sz="900" dirty="0"/>
                        <a:t>8.5%</a:t>
                      </a:r>
                    </a:p>
                  </a:txBody>
                  <a:tcPr anchor="ctr"/>
                </a:tc>
                <a:tc>
                  <a:txBody>
                    <a:bodyPr/>
                    <a:lstStyle/>
                    <a:p>
                      <a:pPr algn="ctr"/>
                      <a:r>
                        <a:rPr lang="en-US" sz="900" dirty="0"/>
                        <a:t>NA*</a:t>
                      </a:r>
                    </a:p>
                  </a:txBody>
                  <a:tcPr anchor="ctr"/>
                </a:tc>
                <a:extLst>
                  <a:ext uri="{0D108BD9-81ED-4DB2-BD59-A6C34878D82A}">
                    <a16:rowId xmlns:a16="http://schemas.microsoft.com/office/drawing/2014/main" val="1670529302"/>
                  </a:ext>
                </a:extLst>
              </a:tr>
              <a:tr h="240909">
                <a:tc>
                  <a:txBody>
                    <a:bodyPr/>
                    <a:lstStyle/>
                    <a:p>
                      <a:r>
                        <a:rPr lang="en-US" sz="900" dirty="0"/>
                        <a:t>Reduced Support &amp; Management Work Time </a:t>
                      </a:r>
                    </a:p>
                  </a:txBody>
                  <a:tcPr/>
                </a:tc>
                <a:tc>
                  <a:txBody>
                    <a:bodyPr/>
                    <a:lstStyle/>
                    <a:p>
                      <a:pPr algn="ctr"/>
                      <a:r>
                        <a:rPr lang="en-US" sz="900" dirty="0"/>
                        <a:t>19.0%</a:t>
                      </a:r>
                    </a:p>
                  </a:txBody>
                  <a:tcPr anchor="ctr"/>
                </a:tc>
                <a:tc>
                  <a:txBody>
                    <a:bodyPr/>
                    <a:lstStyle/>
                    <a:p>
                      <a:pPr algn="ctr"/>
                      <a:r>
                        <a:rPr lang="en-US" sz="900" dirty="0"/>
                        <a:t>29.0%</a:t>
                      </a:r>
                    </a:p>
                  </a:txBody>
                  <a:tcPr anchor="ctr"/>
                </a:tc>
                <a:tc>
                  <a:txBody>
                    <a:bodyPr/>
                    <a:lstStyle/>
                    <a:p>
                      <a:pPr algn="ctr"/>
                      <a:r>
                        <a:rPr lang="en-US" sz="900" dirty="0"/>
                        <a:t>39.0%</a:t>
                      </a:r>
                    </a:p>
                  </a:txBody>
                  <a:tcPr anchor="ctr"/>
                </a:tc>
                <a:tc>
                  <a:txBody>
                    <a:bodyPr/>
                    <a:lstStyle/>
                    <a:p>
                      <a:pPr algn="ctr"/>
                      <a:r>
                        <a:rPr lang="en-US" sz="900" dirty="0"/>
                        <a:t>19.0%</a:t>
                      </a:r>
                    </a:p>
                  </a:txBody>
                  <a:tcPr anchor="ctr"/>
                </a:tc>
                <a:tc>
                  <a:txBody>
                    <a:bodyPr/>
                    <a:lstStyle/>
                    <a:p>
                      <a:pPr algn="ctr"/>
                      <a:r>
                        <a:rPr lang="en-US" sz="900" dirty="0"/>
                        <a:t>19.0%</a:t>
                      </a:r>
                    </a:p>
                  </a:txBody>
                  <a:tcPr anchor="ctr"/>
                </a:tc>
                <a:tc>
                  <a:txBody>
                    <a:bodyPr/>
                    <a:lstStyle/>
                    <a:p>
                      <a:pPr algn="ctr"/>
                      <a:r>
                        <a:rPr lang="en-US" sz="900" dirty="0"/>
                        <a:t>19.0%</a:t>
                      </a:r>
                    </a:p>
                  </a:txBody>
                  <a:tcPr anchor="ctr"/>
                </a:tc>
                <a:tc>
                  <a:txBody>
                    <a:bodyPr/>
                    <a:lstStyle/>
                    <a:p>
                      <a:pPr algn="ctr"/>
                      <a:r>
                        <a:rPr kumimoji="0" lang="en-US" sz="900" b="0" i="0" u="none" strike="noStrike" kern="1200" cap="none" spc="0" normalizeH="0" baseline="0" noProof="0">
                          <a:ln>
                            <a:noFill/>
                          </a:ln>
                          <a:solidFill>
                            <a:srgbClr val="152450"/>
                          </a:solidFill>
                          <a:effectLst/>
                          <a:uLnTx/>
                          <a:uFillTx/>
                          <a:latin typeface="Roboto"/>
                          <a:ea typeface="+mn-ea"/>
                          <a:cs typeface="+mn-cs"/>
                        </a:rPr>
                        <a:t>NA*</a:t>
                      </a:r>
                      <a:endParaRPr lang="en-US" sz="900" dirty="0"/>
                    </a:p>
                  </a:txBody>
                  <a:tcPr anchor="ctr"/>
                </a:tc>
                <a:extLst>
                  <a:ext uri="{0D108BD9-81ED-4DB2-BD59-A6C34878D82A}">
                    <a16:rowId xmlns:a16="http://schemas.microsoft.com/office/drawing/2014/main" val="3003490865"/>
                  </a:ext>
                </a:extLst>
              </a:tr>
              <a:tr h="274320">
                <a:tc>
                  <a:txBody>
                    <a:bodyPr/>
                    <a:lstStyle/>
                    <a:p>
                      <a:r>
                        <a:rPr lang="en-US" sz="900" dirty="0"/>
                        <a:t>Reduced Overtime Costs </a:t>
                      </a:r>
                    </a:p>
                  </a:txBody>
                  <a:tcPr/>
                </a:tc>
                <a:tc>
                  <a:txBody>
                    <a:bodyPr/>
                    <a:lstStyle/>
                    <a:p>
                      <a:pPr algn="ctr"/>
                      <a:r>
                        <a:rPr lang="en-US" sz="900" dirty="0"/>
                        <a:t>30.0%</a:t>
                      </a:r>
                    </a:p>
                  </a:txBody>
                  <a:tcPr anchor="ctr"/>
                </a:tc>
                <a:tc>
                  <a:txBody>
                    <a:bodyPr/>
                    <a:lstStyle/>
                    <a:p>
                      <a:pPr algn="ctr"/>
                      <a:r>
                        <a:rPr lang="en-US" sz="900" dirty="0"/>
                        <a:t>40.0%</a:t>
                      </a:r>
                    </a:p>
                  </a:txBody>
                  <a:tcPr anchor="ctr"/>
                </a:tc>
                <a:tc>
                  <a:txBody>
                    <a:bodyPr/>
                    <a:lstStyle/>
                    <a:p>
                      <a:pPr algn="ctr"/>
                      <a:r>
                        <a:rPr lang="en-US" sz="900" dirty="0"/>
                        <a:t>50.0%</a:t>
                      </a:r>
                    </a:p>
                  </a:txBody>
                  <a:tcPr anchor="ctr"/>
                </a:tc>
                <a:tc>
                  <a:txBody>
                    <a:bodyPr/>
                    <a:lstStyle/>
                    <a:p>
                      <a:pPr algn="ctr"/>
                      <a:r>
                        <a:rPr lang="en-US" sz="900" dirty="0"/>
                        <a:t>30.0%</a:t>
                      </a:r>
                    </a:p>
                  </a:txBody>
                  <a:tcPr anchor="ctr"/>
                </a:tc>
                <a:tc>
                  <a:txBody>
                    <a:bodyPr/>
                    <a:lstStyle/>
                    <a:p>
                      <a:pPr algn="ctr"/>
                      <a:r>
                        <a:rPr lang="en-US" sz="900" dirty="0"/>
                        <a:t>30.0%</a:t>
                      </a:r>
                    </a:p>
                  </a:txBody>
                  <a:tcPr anchor="ctr"/>
                </a:tc>
                <a:tc>
                  <a:txBody>
                    <a:bodyPr/>
                    <a:lstStyle/>
                    <a:p>
                      <a:pPr algn="ctr"/>
                      <a:r>
                        <a:rPr lang="en-US" sz="900" dirty="0"/>
                        <a:t>30.0%</a:t>
                      </a:r>
                    </a:p>
                  </a:txBody>
                  <a:tcPr anchor="ctr"/>
                </a:tc>
                <a:tc>
                  <a:txBody>
                    <a:bodyPr/>
                    <a:lstStyle/>
                    <a:p>
                      <a:pPr algn="ctr"/>
                      <a:r>
                        <a:rPr kumimoji="0" lang="en-US" sz="900" b="0" i="0" u="none" strike="noStrike" kern="1200" cap="none" spc="0" normalizeH="0" baseline="0" noProof="0" dirty="0">
                          <a:ln>
                            <a:noFill/>
                          </a:ln>
                          <a:solidFill>
                            <a:srgbClr val="152450"/>
                          </a:solidFill>
                          <a:effectLst/>
                          <a:uLnTx/>
                          <a:uFillTx/>
                          <a:latin typeface="Roboto"/>
                          <a:ea typeface="+mn-ea"/>
                          <a:cs typeface="+mn-cs"/>
                        </a:rPr>
                        <a:t>NA*</a:t>
                      </a:r>
                      <a:endParaRPr lang="en-US" sz="900" dirty="0"/>
                    </a:p>
                  </a:txBody>
                  <a:tcPr anchor="ctr"/>
                </a:tc>
                <a:extLst>
                  <a:ext uri="{0D108BD9-81ED-4DB2-BD59-A6C34878D82A}">
                    <a16:rowId xmlns:a16="http://schemas.microsoft.com/office/drawing/2014/main" val="4073546953"/>
                  </a:ext>
                </a:extLst>
              </a:tr>
              <a:tr h="274320">
                <a:tc>
                  <a:txBody>
                    <a:bodyPr/>
                    <a:lstStyle/>
                    <a:p>
                      <a:r>
                        <a:rPr lang="en-US" sz="900" dirty="0"/>
                        <a:t>Improved Reporting Capabilities</a:t>
                      </a:r>
                    </a:p>
                  </a:txBody>
                  <a:tcPr/>
                </a:tc>
                <a:tc>
                  <a:txBody>
                    <a:bodyPr/>
                    <a:lstStyle/>
                    <a:p>
                      <a:pPr algn="ctr"/>
                      <a:r>
                        <a:rPr lang="en-US" sz="900" dirty="0"/>
                        <a:t>55.0%</a:t>
                      </a:r>
                    </a:p>
                  </a:txBody>
                  <a:tcPr anchor="ctr"/>
                </a:tc>
                <a:tc>
                  <a:txBody>
                    <a:bodyPr/>
                    <a:lstStyle/>
                    <a:p>
                      <a:pPr algn="ctr"/>
                      <a:r>
                        <a:rPr lang="en-US" sz="900" dirty="0"/>
                        <a:t>75.0%</a:t>
                      </a:r>
                    </a:p>
                  </a:txBody>
                  <a:tcPr anchor="ctr"/>
                </a:tc>
                <a:tc>
                  <a:txBody>
                    <a:bodyPr/>
                    <a:lstStyle/>
                    <a:p>
                      <a:pPr algn="ctr"/>
                      <a:r>
                        <a:rPr lang="en-US" sz="900" dirty="0"/>
                        <a:t>85.0%</a:t>
                      </a:r>
                    </a:p>
                  </a:txBody>
                  <a:tcPr anchor="ctr"/>
                </a:tc>
                <a:tc>
                  <a:txBody>
                    <a:bodyPr/>
                    <a:lstStyle/>
                    <a:p>
                      <a:pPr algn="ctr"/>
                      <a:r>
                        <a:rPr lang="en-US" sz="900" dirty="0"/>
                        <a:t>55.0%</a:t>
                      </a:r>
                    </a:p>
                  </a:txBody>
                  <a:tcPr anchor="ctr"/>
                </a:tc>
                <a:tc>
                  <a:txBody>
                    <a:bodyPr/>
                    <a:lstStyle/>
                    <a:p>
                      <a:pPr algn="ctr"/>
                      <a:r>
                        <a:rPr lang="en-US" sz="900" dirty="0"/>
                        <a:t>55.0%</a:t>
                      </a:r>
                    </a:p>
                  </a:txBody>
                  <a:tcPr anchor="ctr"/>
                </a:tc>
                <a:tc>
                  <a:txBody>
                    <a:bodyPr/>
                    <a:lstStyle/>
                    <a:p>
                      <a:pPr algn="ctr"/>
                      <a:r>
                        <a:rPr lang="en-US" sz="900" dirty="0"/>
                        <a:t>55.0%</a:t>
                      </a:r>
                    </a:p>
                  </a:txBody>
                  <a:tcPr anchor="ctr"/>
                </a:tc>
                <a:tc>
                  <a:txBody>
                    <a:bodyPr/>
                    <a:lstStyle/>
                    <a:p>
                      <a:pPr algn="ctr"/>
                      <a:r>
                        <a:rPr kumimoji="0" lang="en-US" sz="900" b="0" i="0" u="none" strike="noStrike" kern="1200" cap="none" spc="0" normalizeH="0" baseline="0" noProof="0" dirty="0">
                          <a:ln>
                            <a:noFill/>
                          </a:ln>
                          <a:solidFill>
                            <a:srgbClr val="152450"/>
                          </a:solidFill>
                          <a:effectLst/>
                          <a:uLnTx/>
                          <a:uFillTx/>
                          <a:latin typeface="Roboto"/>
                          <a:ea typeface="+mn-ea"/>
                          <a:cs typeface="+mn-cs"/>
                        </a:rPr>
                        <a:t>NA*</a:t>
                      </a:r>
                      <a:endParaRPr lang="en-US" sz="900" dirty="0"/>
                    </a:p>
                  </a:txBody>
                  <a:tcPr anchor="ctr"/>
                </a:tc>
                <a:extLst>
                  <a:ext uri="{0D108BD9-81ED-4DB2-BD59-A6C34878D82A}">
                    <a16:rowId xmlns:a16="http://schemas.microsoft.com/office/drawing/2014/main" val="2475755023"/>
                  </a:ext>
                </a:extLst>
              </a:tr>
            </a:tbl>
          </a:graphicData>
        </a:graphic>
      </p:graphicFrame>
      <p:sp>
        <p:nvSpPr>
          <p:cNvPr id="13" name="Text Placeholder 1">
            <a:extLst>
              <a:ext uri="{FF2B5EF4-FFF2-40B4-BE49-F238E27FC236}">
                <a16:creationId xmlns:a16="http://schemas.microsoft.com/office/drawing/2014/main" id="{70EFED50-E987-1878-66E9-0A2486AA0BD0}"/>
              </a:ext>
            </a:extLst>
          </p:cNvPr>
          <p:cNvSpPr txBox="1">
            <a:spLocks/>
          </p:cNvSpPr>
          <p:nvPr/>
        </p:nvSpPr>
        <p:spPr>
          <a:xfrm>
            <a:off x="516466" y="529189"/>
            <a:ext cx="8111066" cy="457709"/>
          </a:xfrm>
          <a:prstGeom prst="rect">
            <a:avLst/>
          </a:prstGeom>
        </p:spPr>
        <p:txBody>
          <a:bodyPr anchor="ctr"/>
          <a:lstStyle>
            <a:lvl1pPr marL="0" indent="0" algn="l" defTabSz="685800" rtl="0" eaLnBrk="1" latinLnBrk="0" hangingPunct="1">
              <a:lnSpc>
                <a:spcPct val="100000"/>
              </a:lnSpc>
              <a:spcBef>
                <a:spcPts val="800"/>
              </a:spcBef>
              <a:buClr>
                <a:schemeClr val="accent1"/>
              </a:buClr>
              <a:buSzPct val="75000"/>
              <a:buFontTx/>
              <a:buNone/>
              <a:tabLst/>
              <a:defRPr sz="12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1pPr>
            <a:lvl2pPr marL="304800" marR="0" indent="-125413" algn="l" defTabSz="685800" rtl="0" eaLnBrk="1" fontAlgn="auto" latinLnBrk="0" hangingPunct="1">
              <a:lnSpc>
                <a:spcPct val="100000"/>
              </a:lnSpc>
              <a:spcBef>
                <a:spcPts val="375"/>
              </a:spcBef>
              <a:spcAft>
                <a:spcPts val="0"/>
              </a:spcAft>
              <a:buClr>
                <a:schemeClr val="accent1"/>
              </a:buClr>
              <a:buSzPct val="100000"/>
              <a:buFontTx/>
              <a:buBlip>
                <a:blip r:embed="rId3"/>
              </a:buBlip>
              <a:tabLst/>
              <a:defRPr sz="9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2pPr>
            <a:lvl3pPr marL="433388" indent="-90488"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Roboto Medium" panose="02000000000000000000" pitchFamily="2" charset="0"/>
                <a:cs typeface="Roboto Medium" panose="02000000000000000000" pitchFamily="2" charset="0"/>
              </a:defRPr>
            </a:lvl3pPr>
            <a:lvl4pPr marL="596900" indent="-85725" algn="l" defTabSz="685800" rtl="0" eaLnBrk="1" latinLnBrk="0" hangingPunct="1">
              <a:lnSpc>
                <a:spcPct val="100000"/>
              </a:lnSpc>
              <a:spcBef>
                <a:spcPts val="375"/>
              </a:spcBef>
              <a:buClr>
                <a:schemeClr val="accent1"/>
              </a:buClr>
              <a:buSzPct val="100000"/>
              <a:buFont typeface="Arial" panose="020B0604020202020204" pitchFamily="34" charset="0"/>
              <a:buChar char="•"/>
              <a:tabLst/>
              <a:defRPr sz="600" b="0" i="0" kern="1200" spc="0">
                <a:solidFill>
                  <a:srgbClr val="0B1228"/>
                </a:solidFill>
                <a:latin typeface="Roboto Medium" panose="02000000000000000000" pitchFamily="2" charset="0"/>
                <a:ea typeface="+mn-ea"/>
                <a:cs typeface="+mn-cs"/>
              </a:defRPr>
            </a:lvl4pPr>
            <a:lvl5pPr marL="773113" indent="-79375" algn="l" defTabSz="685800" rtl="0" eaLnBrk="1" latinLnBrk="0" hangingPunct="1">
              <a:lnSpc>
                <a:spcPct val="100000"/>
              </a:lnSpc>
              <a:spcBef>
                <a:spcPts val="375"/>
              </a:spcBef>
              <a:buClr>
                <a:schemeClr val="accent1"/>
              </a:buClr>
              <a:buSzPct val="100000"/>
              <a:buFont typeface="Courier New" panose="02070309020205020404" pitchFamily="49" charset="0"/>
              <a:buChar char="o"/>
              <a:tabLst/>
              <a:defRPr sz="600" b="0" i="0" kern="1200" spc="0">
                <a:solidFill>
                  <a:srgbClr val="0B1228"/>
                </a:solidFill>
                <a:latin typeface="Roboto Medium" panose="02000000000000000000" pitchFamily="2" charset="0"/>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2400" dirty="0">
                <a:solidFill>
                  <a:schemeClr val="tx1"/>
                </a:solidFill>
              </a:rPr>
              <a:t>Projected Transformation</a:t>
            </a:r>
          </a:p>
        </p:txBody>
      </p:sp>
      <p:sp>
        <p:nvSpPr>
          <p:cNvPr id="2" name="TextBox 1">
            <a:extLst>
              <a:ext uri="{FF2B5EF4-FFF2-40B4-BE49-F238E27FC236}">
                <a16:creationId xmlns:a16="http://schemas.microsoft.com/office/drawing/2014/main" id="{DCCED88F-85DF-80E0-7F6F-5E35DADE1D28}"/>
              </a:ext>
            </a:extLst>
          </p:cNvPr>
          <p:cNvSpPr txBox="1"/>
          <p:nvPr/>
        </p:nvSpPr>
        <p:spPr>
          <a:xfrm>
            <a:off x="516465" y="4820652"/>
            <a:ext cx="6718524" cy="240631"/>
          </a:xfrm>
          <a:prstGeom prst="rect">
            <a:avLst/>
          </a:prstGeom>
        </p:spPr>
        <p:txBody>
          <a:bodyPr vert="horz" wrap="square" lIns="0" tIns="0" rIns="0" bIns="0" rtlCol="0">
            <a:noAutofit/>
          </a:bodyPr>
          <a:lstStyle/>
          <a:p>
            <a:pPr algn="l"/>
            <a:r>
              <a:rPr lang="en-US" sz="800" dirty="0">
                <a:solidFill>
                  <a:srgbClr val="0B1228"/>
                </a:solidFill>
              </a:rPr>
              <a:t>* North America already has similar feature.  Excluded this benefit from value projections</a:t>
            </a:r>
          </a:p>
        </p:txBody>
      </p:sp>
      <p:sp>
        <p:nvSpPr>
          <p:cNvPr id="3" name="Rounded Rectangle 2">
            <a:extLst>
              <a:ext uri="{FF2B5EF4-FFF2-40B4-BE49-F238E27FC236}">
                <a16:creationId xmlns:a16="http://schemas.microsoft.com/office/drawing/2014/main" id="{D6E9BD93-9B48-0769-7962-93DA44AF16C8}"/>
              </a:ext>
            </a:extLst>
          </p:cNvPr>
          <p:cNvSpPr/>
          <p:nvPr/>
        </p:nvSpPr>
        <p:spPr>
          <a:xfrm>
            <a:off x="5203596" y="986897"/>
            <a:ext cx="3265382" cy="3517275"/>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602735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5C1190B-7F34-12AB-F7C7-7BCF1A2AF634}"/>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5855713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75A2B2C-BBF8-284B-31FF-BF6BAC7536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00400" y="2095538"/>
            <a:ext cx="2597994" cy="476212"/>
          </a:xfrm>
          <a:prstGeom prst="rect">
            <a:avLst/>
          </a:prstGeom>
        </p:spPr>
      </p:pic>
    </p:spTree>
    <p:extLst>
      <p:ext uri="{BB962C8B-B14F-4D97-AF65-F5344CB8AC3E}">
        <p14:creationId xmlns:p14="http://schemas.microsoft.com/office/powerpoint/2010/main" val="3598191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65DA9672-8459-9FDE-0382-E4A0D49D0CD3}"/>
              </a:ext>
            </a:extLst>
          </p:cNvPr>
          <p:cNvSpPr>
            <a:spLocks noGrp="1"/>
          </p:cNvSpPr>
          <p:nvPr>
            <p:ph type="body" sz="quarter" idx="78"/>
          </p:nvPr>
        </p:nvSpPr>
        <p:spPr/>
        <p:txBody>
          <a:bodyPr/>
          <a:lstStyle/>
          <a:p>
            <a:r>
              <a:rPr lang="en-US" dirty="0"/>
              <a:t>Total Cost of Ownership &amp; Business Benefits</a:t>
            </a:r>
          </a:p>
        </p:txBody>
      </p:sp>
      <p:sp>
        <p:nvSpPr>
          <p:cNvPr id="29" name="Text Placeholder 28">
            <a:extLst>
              <a:ext uri="{FF2B5EF4-FFF2-40B4-BE49-F238E27FC236}">
                <a16:creationId xmlns:a16="http://schemas.microsoft.com/office/drawing/2014/main" id="{536CDDD5-2A14-7CA0-BDBA-75A5948D879E}"/>
              </a:ext>
            </a:extLst>
          </p:cNvPr>
          <p:cNvSpPr>
            <a:spLocks noGrp="1"/>
          </p:cNvSpPr>
          <p:nvPr>
            <p:ph type="body" sz="quarter" idx="79"/>
          </p:nvPr>
        </p:nvSpPr>
        <p:spPr/>
        <p:txBody>
          <a:bodyPr/>
          <a:lstStyle/>
          <a:p>
            <a:r>
              <a:rPr lang="en-US" dirty="0"/>
              <a:t>01</a:t>
            </a:r>
          </a:p>
        </p:txBody>
      </p:sp>
      <p:sp>
        <p:nvSpPr>
          <p:cNvPr id="14" name="Text Placeholder 13">
            <a:extLst>
              <a:ext uri="{FF2B5EF4-FFF2-40B4-BE49-F238E27FC236}">
                <a16:creationId xmlns:a16="http://schemas.microsoft.com/office/drawing/2014/main" id="{A6723EFD-8A9C-5BDF-49D8-B5430CDADAA6}"/>
              </a:ext>
            </a:extLst>
          </p:cNvPr>
          <p:cNvSpPr>
            <a:spLocks noGrp="1"/>
          </p:cNvSpPr>
          <p:nvPr>
            <p:ph type="body" sz="quarter" idx="83"/>
          </p:nvPr>
        </p:nvSpPr>
        <p:spPr>
          <a:xfrm>
            <a:off x="3320808" y="1682829"/>
            <a:ext cx="2247367" cy="306388"/>
          </a:xfrm>
        </p:spPr>
        <p:txBody>
          <a:bodyPr/>
          <a:lstStyle/>
          <a:p>
            <a:r>
              <a:rPr lang="en-US" dirty="0"/>
              <a:t>3-Year Projections</a:t>
            </a:r>
          </a:p>
          <a:p>
            <a:r>
              <a:rPr lang="en-US" dirty="0"/>
              <a:t>Annual Projections</a:t>
            </a:r>
          </a:p>
        </p:txBody>
      </p:sp>
      <p:sp>
        <p:nvSpPr>
          <p:cNvPr id="31" name="Text Placeholder 30">
            <a:extLst>
              <a:ext uri="{FF2B5EF4-FFF2-40B4-BE49-F238E27FC236}">
                <a16:creationId xmlns:a16="http://schemas.microsoft.com/office/drawing/2014/main" id="{C6CD9910-D36F-98F5-932F-FE26FDDB411C}"/>
              </a:ext>
            </a:extLst>
          </p:cNvPr>
          <p:cNvSpPr>
            <a:spLocks noGrp="1"/>
          </p:cNvSpPr>
          <p:nvPr>
            <p:ph type="body" sz="quarter" idx="84"/>
          </p:nvPr>
        </p:nvSpPr>
        <p:spPr>
          <a:xfrm>
            <a:off x="3320809" y="2109533"/>
            <a:ext cx="2247367" cy="182311"/>
          </a:xfrm>
        </p:spPr>
        <p:txBody>
          <a:bodyPr/>
          <a:lstStyle/>
          <a:p>
            <a:r>
              <a:rPr lang="en-US" dirty="0"/>
              <a:t>Business Benefits by Region</a:t>
            </a:r>
          </a:p>
        </p:txBody>
      </p:sp>
      <p:sp>
        <p:nvSpPr>
          <p:cNvPr id="32" name="Text Placeholder 31">
            <a:extLst>
              <a:ext uri="{FF2B5EF4-FFF2-40B4-BE49-F238E27FC236}">
                <a16:creationId xmlns:a16="http://schemas.microsoft.com/office/drawing/2014/main" id="{CE769B67-BA0A-8092-6919-202D5511A184}"/>
              </a:ext>
            </a:extLst>
          </p:cNvPr>
          <p:cNvSpPr>
            <a:spLocks noGrp="1"/>
          </p:cNvSpPr>
          <p:nvPr>
            <p:ph type="body" sz="quarter" idx="85"/>
          </p:nvPr>
        </p:nvSpPr>
        <p:spPr>
          <a:xfrm>
            <a:off x="2854501" y="2109533"/>
            <a:ext cx="299378" cy="306388"/>
          </a:xfrm>
        </p:spPr>
        <p:txBody>
          <a:bodyPr/>
          <a:lstStyle/>
          <a:p>
            <a:r>
              <a:rPr lang="en-US" dirty="0"/>
              <a:t>02</a:t>
            </a:r>
          </a:p>
        </p:txBody>
      </p:sp>
      <p:sp>
        <p:nvSpPr>
          <p:cNvPr id="15" name="Text Placeholder 14">
            <a:extLst>
              <a:ext uri="{FF2B5EF4-FFF2-40B4-BE49-F238E27FC236}">
                <a16:creationId xmlns:a16="http://schemas.microsoft.com/office/drawing/2014/main" id="{8C531D7D-1FBF-0696-2F09-21F0F3CC1F3B}"/>
              </a:ext>
            </a:extLst>
          </p:cNvPr>
          <p:cNvSpPr>
            <a:spLocks noGrp="1"/>
          </p:cNvSpPr>
          <p:nvPr>
            <p:ph type="body" sz="quarter" idx="86"/>
          </p:nvPr>
        </p:nvSpPr>
        <p:spPr>
          <a:xfrm>
            <a:off x="3320809" y="2355324"/>
            <a:ext cx="2247367" cy="306388"/>
          </a:xfrm>
        </p:spPr>
        <p:txBody>
          <a:bodyPr/>
          <a:lstStyle/>
          <a:p>
            <a:r>
              <a:rPr lang="en-US" dirty="0"/>
              <a:t>Regional schedules</a:t>
            </a:r>
          </a:p>
        </p:txBody>
      </p:sp>
      <p:sp>
        <p:nvSpPr>
          <p:cNvPr id="34" name="Text Placeholder 33">
            <a:extLst>
              <a:ext uri="{FF2B5EF4-FFF2-40B4-BE49-F238E27FC236}">
                <a16:creationId xmlns:a16="http://schemas.microsoft.com/office/drawing/2014/main" id="{79E36E35-0476-2180-859B-B27FDAFA6E86}"/>
              </a:ext>
            </a:extLst>
          </p:cNvPr>
          <p:cNvSpPr>
            <a:spLocks noGrp="1"/>
          </p:cNvSpPr>
          <p:nvPr>
            <p:ph type="body" sz="quarter" idx="87"/>
          </p:nvPr>
        </p:nvSpPr>
        <p:spPr>
          <a:xfrm>
            <a:off x="3320809" y="2828699"/>
            <a:ext cx="2247367" cy="182311"/>
          </a:xfrm>
        </p:spPr>
        <p:txBody>
          <a:bodyPr/>
          <a:lstStyle/>
          <a:p>
            <a:r>
              <a:rPr lang="en-US" dirty="0"/>
              <a:t>Deployment &amp; Benefit Realization Schedule</a:t>
            </a:r>
          </a:p>
        </p:txBody>
      </p:sp>
      <p:sp>
        <p:nvSpPr>
          <p:cNvPr id="35" name="Text Placeholder 34">
            <a:extLst>
              <a:ext uri="{FF2B5EF4-FFF2-40B4-BE49-F238E27FC236}">
                <a16:creationId xmlns:a16="http://schemas.microsoft.com/office/drawing/2014/main" id="{2B122BDF-E694-B956-8971-B26F8FED8DC8}"/>
              </a:ext>
            </a:extLst>
          </p:cNvPr>
          <p:cNvSpPr>
            <a:spLocks noGrp="1"/>
          </p:cNvSpPr>
          <p:nvPr>
            <p:ph type="body" sz="quarter" idx="88"/>
          </p:nvPr>
        </p:nvSpPr>
        <p:spPr>
          <a:xfrm>
            <a:off x="2854501" y="2828699"/>
            <a:ext cx="299378" cy="306388"/>
          </a:xfrm>
        </p:spPr>
        <p:txBody>
          <a:bodyPr/>
          <a:lstStyle/>
          <a:p>
            <a:r>
              <a:rPr lang="en-US" dirty="0"/>
              <a:t>03</a:t>
            </a:r>
          </a:p>
        </p:txBody>
      </p:sp>
      <p:sp>
        <p:nvSpPr>
          <p:cNvPr id="16" name="Text Placeholder 15">
            <a:extLst>
              <a:ext uri="{FF2B5EF4-FFF2-40B4-BE49-F238E27FC236}">
                <a16:creationId xmlns:a16="http://schemas.microsoft.com/office/drawing/2014/main" id="{ABD2A645-DE85-172C-18B7-381D54CF16F6}"/>
              </a:ext>
            </a:extLst>
          </p:cNvPr>
          <p:cNvSpPr>
            <a:spLocks noGrp="1"/>
          </p:cNvSpPr>
          <p:nvPr>
            <p:ph type="body" sz="quarter" idx="89"/>
          </p:nvPr>
        </p:nvSpPr>
        <p:spPr>
          <a:xfrm>
            <a:off x="3320808" y="3241477"/>
            <a:ext cx="2247367" cy="306388"/>
          </a:xfrm>
        </p:spPr>
        <p:txBody>
          <a:bodyPr/>
          <a:lstStyle/>
          <a:p>
            <a:r>
              <a:rPr lang="en-US" dirty="0"/>
              <a:t>Schedule of go-live dates by region</a:t>
            </a:r>
          </a:p>
        </p:txBody>
      </p:sp>
      <p:sp>
        <p:nvSpPr>
          <p:cNvPr id="37" name="Text Placeholder 36">
            <a:extLst>
              <a:ext uri="{FF2B5EF4-FFF2-40B4-BE49-F238E27FC236}">
                <a16:creationId xmlns:a16="http://schemas.microsoft.com/office/drawing/2014/main" id="{8874551D-A410-869C-8BCE-A6D60A162902}"/>
              </a:ext>
            </a:extLst>
          </p:cNvPr>
          <p:cNvSpPr>
            <a:spLocks noGrp="1"/>
          </p:cNvSpPr>
          <p:nvPr>
            <p:ph type="body" sz="quarter" idx="90"/>
          </p:nvPr>
        </p:nvSpPr>
        <p:spPr>
          <a:xfrm>
            <a:off x="3320809" y="3547865"/>
            <a:ext cx="2247367" cy="182311"/>
          </a:xfrm>
        </p:spPr>
        <p:txBody>
          <a:bodyPr/>
          <a:lstStyle/>
          <a:p>
            <a:r>
              <a:rPr lang="en-US" dirty="0"/>
              <a:t>Projected Improvements</a:t>
            </a:r>
          </a:p>
        </p:txBody>
      </p:sp>
      <p:sp>
        <p:nvSpPr>
          <p:cNvPr id="38" name="Text Placeholder 37">
            <a:extLst>
              <a:ext uri="{FF2B5EF4-FFF2-40B4-BE49-F238E27FC236}">
                <a16:creationId xmlns:a16="http://schemas.microsoft.com/office/drawing/2014/main" id="{05D26148-5912-DDF4-C6BA-249ED7D16244}"/>
              </a:ext>
            </a:extLst>
          </p:cNvPr>
          <p:cNvSpPr>
            <a:spLocks noGrp="1"/>
          </p:cNvSpPr>
          <p:nvPr>
            <p:ph type="body" sz="quarter" idx="91"/>
          </p:nvPr>
        </p:nvSpPr>
        <p:spPr>
          <a:xfrm>
            <a:off x="2854501" y="3547865"/>
            <a:ext cx="299378" cy="306388"/>
          </a:xfrm>
        </p:spPr>
        <p:txBody>
          <a:bodyPr/>
          <a:lstStyle/>
          <a:p>
            <a:r>
              <a:rPr lang="en-US" dirty="0"/>
              <a:t>04</a:t>
            </a:r>
          </a:p>
        </p:txBody>
      </p:sp>
      <p:sp>
        <p:nvSpPr>
          <p:cNvPr id="17" name="Text Placeholder 16">
            <a:extLst>
              <a:ext uri="{FF2B5EF4-FFF2-40B4-BE49-F238E27FC236}">
                <a16:creationId xmlns:a16="http://schemas.microsoft.com/office/drawing/2014/main" id="{A94A390F-863B-8843-6CE1-6FD392C943F1}"/>
              </a:ext>
            </a:extLst>
          </p:cNvPr>
          <p:cNvSpPr>
            <a:spLocks noGrp="1"/>
          </p:cNvSpPr>
          <p:nvPr>
            <p:ph type="body" sz="quarter" idx="92"/>
          </p:nvPr>
        </p:nvSpPr>
        <p:spPr>
          <a:xfrm>
            <a:off x="3320809" y="3793656"/>
            <a:ext cx="2247367" cy="306388"/>
          </a:xfrm>
        </p:spPr>
        <p:txBody>
          <a:bodyPr/>
          <a:lstStyle/>
          <a:p>
            <a:r>
              <a:rPr lang="en-US" dirty="0"/>
              <a:t>Benchmarks used to calculate projected benefits</a:t>
            </a:r>
          </a:p>
        </p:txBody>
      </p:sp>
      <p:sp>
        <p:nvSpPr>
          <p:cNvPr id="27" name="Text Placeholder 26">
            <a:extLst>
              <a:ext uri="{FF2B5EF4-FFF2-40B4-BE49-F238E27FC236}">
                <a16:creationId xmlns:a16="http://schemas.microsoft.com/office/drawing/2014/main" id="{D25213F4-8CA2-3385-2A52-A801C54646F6}"/>
              </a:ext>
            </a:extLst>
          </p:cNvPr>
          <p:cNvSpPr>
            <a:spLocks noGrp="1"/>
          </p:cNvSpPr>
          <p:nvPr>
            <p:ph type="body" sz="quarter" idx="13"/>
          </p:nvPr>
        </p:nvSpPr>
        <p:spPr/>
        <p:txBody>
          <a:bodyPr/>
          <a:lstStyle/>
          <a:p>
            <a:r>
              <a:rPr lang="en-US"/>
              <a:t>Agenda</a:t>
            </a:r>
          </a:p>
        </p:txBody>
      </p:sp>
    </p:spTree>
    <p:extLst>
      <p:ext uri="{BB962C8B-B14F-4D97-AF65-F5344CB8AC3E}">
        <p14:creationId xmlns:p14="http://schemas.microsoft.com/office/powerpoint/2010/main" val="2824636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75F4B-1EBA-F973-13AC-B953B8F05F4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9139DF0-9484-7D2A-C1EF-81FF2FD0F39A}"/>
              </a:ext>
            </a:extLst>
          </p:cNvPr>
          <p:cNvSpPr>
            <a:spLocks noGrp="1"/>
          </p:cNvSpPr>
          <p:nvPr>
            <p:ph type="body" sz="quarter" idx="15"/>
          </p:nvPr>
        </p:nvSpPr>
        <p:spPr>
          <a:xfrm>
            <a:off x="3789335" y="1545485"/>
            <a:ext cx="4766348" cy="1296987"/>
          </a:xfrm>
        </p:spPr>
        <p:txBody>
          <a:bodyPr/>
          <a:lstStyle/>
          <a:p>
            <a:pPr algn="ctr"/>
            <a:r>
              <a:rPr lang="en-US" sz="3300" dirty="0"/>
              <a:t>Total Cost of Ownership</a:t>
            </a:r>
          </a:p>
          <a:p>
            <a:pPr algn="ctr"/>
            <a:r>
              <a:rPr lang="en-US" sz="3300" dirty="0"/>
              <a:t>&amp;</a:t>
            </a:r>
            <a:br>
              <a:rPr lang="en-US" sz="3300" dirty="0"/>
            </a:br>
            <a:r>
              <a:rPr lang="en-US" sz="3300" dirty="0"/>
              <a:t>Business Benefits</a:t>
            </a:r>
          </a:p>
        </p:txBody>
      </p:sp>
      <p:pic>
        <p:nvPicPr>
          <p:cNvPr id="3" name="Picture 2" descr="A close up of a colorful line">
            <a:extLst>
              <a:ext uri="{FF2B5EF4-FFF2-40B4-BE49-F238E27FC236}">
                <a16:creationId xmlns:a16="http://schemas.microsoft.com/office/drawing/2014/main" id="{64642EC9-A33A-2759-D7A2-775E843AB6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 y="217949"/>
            <a:ext cx="4690175" cy="4430065"/>
          </a:xfrm>
          <a:prstGeom prst="rect">
            <a:avLst/>
          </a:prstGeom>
        </p:spPr>
      </p:pic>
    </p:spTree>
    <p:extLst>
      <p:ext uri="{BB962C8B-B14F-4D97-AF65-F5344CB8AC3E}">
        <p14:creationId xmlns:p14="http://schemas.microsoft.com/office/powerpoint/2010/main" val="1027954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87A77-3788-B96B-53D8-0A40547E2ED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862ECDF-C7C0-E131-94F7-AC2BF15001BF}"/>
              </a:ext>
            </a:extLst>
          </p:cNvPr>
          <p:cNvSpPr txBox="1"/>
          <p:nvPr/>
        </p:nvSpPr>
        <p:spPr>
          <a:xfrm>
            <a:off x="3657600" y="-648586"/>
            <a:ext cx="0" cy="0"/>
          </a:xfrm>
          <a:prstGeom prst="rect">
            <a:avLst/>
          </a:prstGeom>
          <a:noFill/>
        </p:spPr>
        <p:txBody>
          <a:bodyPr wrap="none" lIns="0" tIns="0" rIns="0" bIns="0" rtlCol="0">
            <a:normAutofit fontScale="25000" lnSpcReduction="20000"/>
          </a:bodyPr>
          <a:lstStyle/>
          <a:p>
            <a:pPr algn="l"/>
            <a:endParaRPr lang="en-CO" sz="1200">
              <a:latin typeface="Hanken Grotesk Light" pitchFamily="2" charset="77"/>
            </a:endParaRPr>
          </a:p>
        </p:txBody>
      </p:sp>
      <p:sp>
        <p:nvSpPr>
          <p:cNvPr id="7" name="Text Placeholder 6">
            <a:extLst>
              <a:ext uri="{FF2B5EF4-FFF2-40B4-BE49-F238E27FC236}">
                <a16:creationId xmlns:a16="http://schemas.microsoft.com/office/drawing/2014/main" id="{1BF51596-DE59-EA0D-2B9A-76306471B0FA}"/>
              </a:ext>
            </a:extLst>
          </p:cNvPr>
          <p:cNvSpPr>
            <a:spLocks noGrp="1"/>
          </p:cNvSpPr>
          <p:nvPr>
            <p:ph type="body" sz="quarter" idx="13"/>
          </p:nvPr>
        </p:nvSpPr>
        <p:spPr/>
        <p:txBody>
          <a:bodyPr/>
          <a:lstStyle/>
          <a:p>
            <a:r>
              <a:rPr lang="en-US" dirty="0"/>
              <a:t>TCO</a:t>
            </a:r>
          </a:p>
        </p:txBody>
      </p:sp>
      <p:sp>
        <p:nvSpPr>
          <p:cNvPr id="8" name="Text Placeholder 7">
            <a:extLst>
              <a:ext uri="{FF2B5EF4-FFF2-40B4-BE49-F238E27FC236}">
                <a16:creationId xmlns:a16="http://schemas.microsoft.com/office/drawing/2014/main" id="{57EDD195-4962-40DA-9630-9EBB88DA9613}"/>
              </a:ext>
            </a:extLst>
          </p:cNvPr>
          <p:cNvSpPr>
            <a:spLocks noGrp="1"/>
          </p:cNvSpPr>
          <p:nvPr>
            <p:ph type="body" sz="quarter" idx="14"/>
          </p:nvPr>
        </p:nvSpPr>
        <p:spPr/>
        <p:txBody>
          <a:bodyPr/>
          <a:lstStyle/>
          <a:p>
            <a:r>
              <a:rPr lang="en-US" dirty="0"/>
              <a:t>Steady State Comparison of Current vs </a:t>
            </a:r>
            <a:r>
              <a:rPr lang="en-US" dirty="0" err="1"/>
              <a:t>CCaaS</a:t>
            </a:r>
            <a:endParaRPr lang="en-US" dirty="0"/>
          </a:p>
        </p:txBody>
      </p:sp>
      <p:sp>
        <p:nvSpPr>
          <p:cNvPr id="9" name="Text Placeholder 8">
            <a:extLst>
              <a:ext uri="{FF2B5EF4-FFF2-40B4-BE49-F238E27FC236}">
                <a16:creationId xmlns:a16="http://schemas.microsoft.com/office/drawing/2014/main" id="{FFC21427-DD85-5E97-A6B7-89D6805ACA25}"/>
              </a:ext>
            </a:extLst>
          </p:cNvPr>
          <p:cNvSpPr>
            <a:spLocks noGrp="1"/>
          </p:cNvSpPr>
          <p:nvPr>
            <p:ph type="body" sz="quarter" idx="15"/>
          </p:nvPr>
        </p:nvSpPr>
        <p:spPr/>
        <p:txBody>
          <a:bodyPr/>
          <a:lstStyle/>
          <a:p>
            <a:r>
              <a:rPr lang="en-US" dirty="0"/>
              <a:t>Annual Cost of Ownership</a:t>
            </a:r>
          </a:p>
        </p:txBody>
      </p:sp>
      <p:sp>
        <p:nvSpPr>
          <p:cNvPr id="10" name="Content Placeholder 9">
            <a:extLst>
              <a:ext uri="{FF2B5EF4-FFF2-40B4-BE49-F238E27FC236}">
                <a16:creationId xmlns:a16="http://schemas.microsoft.com/office/drawing/2014/main" id="{2F28B8F7-BB72-A5ED-982D-4401D457C4B1}"/>
              </a:ext>
            </a:extLst>
          </p:cNvPr>
          <p:cNvSpPr>
            <a:spLocks noGrp="1"/>
          </p:cNvSpPr>
          <p:nvPr>
            <p:ph sz="quarter" idx="18"/>
          </p:nvPr>
        </p:nvSpPr>
        <p:spPr/>
        <p:txBody>
          <a:bodyPr/>
          <a:lstStyle/>
          <a:p>
            <a:pPr lvl="0"/>
            <a:r>
              <a:rPr lang="en-US" dirty="0"/>
              <a:t>Current State</a:t>
            </a:r>
          </a:p>
          <a:p>
            <a:pPr lvl="1"/>
            <a:r>
              <a:rPr lang="en-US" dirty="0"/>
              <a:t>$7.3M is current global spend</a:t>
            </a:r>
          </a:p>
          <a:p>
            <a:pPr lvl="2"/>
            <a:r>
              <a:rPr lang="en-US" dirty="0"/>
              <a:t>ANZ, APAC, EMEA, NA included</a:t>
            </a:r>
          </a:p>
          <a:p>
            <a:pPr lvl="0"/>
            <a:r>
              <a:rPr lang="en-US" dirty="0"/>
              <a:t>Contact Center as a Service</a:t>
            </a:r>
          </a:p>
          <a:p>
            <a:pPr lvl="1"/>
            <a:r>
              <a:rPr lang="en-US" dirty="0"/>
              <a:t>$2.4M professional services included in year 1</a:t>
            </a:r>
          </a:p>
          <a:p>
            <a:pPr lvl="1"/>
            <a:r>
              <a:rPr lang="en-US" dirty="0"/>
              <a:t>$167K for training in year 1</a:t>
            </a:r>
          </a:p>
          <a:p>
            <a:pPr indent="-125413"/>
            <a:r>
              <a:rPr lang="en-US" dirty="0"/>
              <a:t>Business Benefits</a:t>
            </a:r>
          </a:p>
          <a:p>
            <a:pPr lvl="1"/>
            <a:r>
              <a:rPr lang="en-US" dirty="0"/>
              <a:t>Data provided by customer/</a:t>
            </a:r>
            <a:r>
              <a:rPr lang="en-US" dirty="0" err="1"/>
              <a:t>Broadreach</a:t>
            </a:r>
            <a:endParaRPr lang="en-US" dirty="0"/>
          </a:p>
          <a:p>
            <a:pPr lvl="1"/>
            <a:r>
              <a:rPr lang="en-US" dirty="0"/>
              <a:t>Benefit calculations match deployment </a:t>
            </a:r>
            <a:r>
              <a:rPr lang="en-US" dirty="0" err="1"/>
              <a:t>Broadreach</a:t>
            </a:r>
            <a:r>
              <a:rPr lang="en-US" dirty="0"/>
              <a:t> deployment schedule</a:t>
            </a:r>
          </a:p>
          <a:p>
            <a:pPr lvl="1"/>
            <a:r>
              <a:rPr lang="en-US" dirty="0"/>
              <a:t>Benefits created for all regions individually</a:t>
            </a:r>
          </a:p>
          <a:p>
            <a:pPr lvl="2"/>
            <a:r>
              <a:rPr lang="en-US" dirty="0"/>
              <a:t>ANZ - $5.4M</a:t>
            </a:r>
          </a:p>
          <a:p>
            <a:pPr lvl="2"/>
            <a:r>
              <a:rPr lang="en-US" dirty="0"/>
              <a:t>ASIA - $1.9M</a:t>
            </a:r>
          </a:p>
          <a:p>
            <a:pPr lvl="2"/>
            <a:r>
              <a:rPr lang="en-US" dirty="0"/>
              <a:t>EMEA - $1.4M</a:t>
            </a:r>
          </a:p>
          <a:p>
            <a:pPr lvl="2"/>
            <a:r>
              <a:rPr lang="en-US" dirty="0"/>
              <a:t>NA - $4.9M</a:t>
            </a:r>
          </a:p>
          <a:p>
            <a:pPr lvl="1"/>
            <a:endParaRPr lang="en-US" dirty="0"/>
          </a:p>
        </p:txBody>
      </p:sp>
      <p:sp>
        <p:nvSpPr>
          <p:cNvPr id="12" name="Text Placeholder 11">
            <a:extLst>
              <a:ext uri="{FF2B5EF4-FFF2-40B4-BE49-F238E27FC236}">
                <a16:creationId xmlns:a16="http://schemas.microsoft.com/office/drawing/2014/main" id="{68BD0931-F76A-D085-43BD-85DA4BEDB2D3}"/>
              </a:ext>
            </a:extLst>
          </p:cNvPr>
          <p:cNvSpPr>
            <a:spLocks noGrp="1"/>
          </p:cNvSpPr>
          <p:nvPr>
            <p:ph type="body" sz="quarter" idx="19"/>
          </p:nvPr>
        </p:nvSpPr>
        <p:spPr/>
        <p:txBody>
          <a:bodyPr/>
          <a:lstStyle/>
          <a:p>
            <a:r>
              <a:rPr lang="en-US" dirty="0"/>
              <a:t>$7.3M</a:t>
            </a:r>
          </a:p>
        </p:txBody>
      </p:sp>
      <p:sp>
        <p:nvSpPr>
          <p:cNvPr id="13" name="Text Placeholder 12">
            <a:extLst>
              <a:ext uri="{FF2B5EF4-FFF2-40B4-BE49-F238E27FC236}">
                <a16:creationId xmlns:a16="http://schemas.microsoft.com/office/drawing/2014/main" id="{C03DE7EF-C63A-9450-8559-6906E425E89B}"/>
              </a:ext>
            </a:extLst>
          </p:cNvPr>
          <p:cNvSpPr>
            <a:spLocks noGrp="1"/>
          </p:cNvSpPr>
          <p:nvPr>
            <p:ph type="body" sz="quarter" idx="20"/>
          </p:nvPr>
        </p:nvSpPr>
        <p:spPr/>
        <p:txBody>
          <a:bodyPr/>
          <a:lstStyle/>
          <a:p>
            <a:r>
              <a:rPr lang="en-US" dirty="0"/>
              <a:t>$4.3M</a:t>
            </a:r>
          </a:p>
        </p:txBody>
      </p:sp>
      <p:sp>
        <p:nvSpPr>
          <p:cNvPr id="14" name="Text Placeholder 13">
            <a:extLst>
              <a:ext uri="{FF2B5EF4-FFF2-40B4-BE49-F238E27FC236}">
                <a16:creationId xmlns:a16="http://schemas.microsoft.com/office/drawing/2014/main" id="{90BBC9B3-5132-FB30-0D46-7BBC3FA110A5}"/>
              </a:ext>
            </a:extLst>
          </p:cNvPr>
          <p:cNvSpPr>
            <a:spLocks noGrp="1"/>
          </p:cNvSpPr>
          <p:nvPr>
            <p:ph type="body" sz="quarter" idx="21"/>
          </p:nvPr>
        </p:nvSpPr>
        <p:spPr/>
        <p:txBody>
          <a:bodyPr/>
          <a:lstStyle/>
          <a:p>
            <a:r>
              <a:rPr lang="en-US" dirty="0"/>
              <a:t>$13.6M</a:t>
            </a:r>
          </a:p>
        </p:txBody>
      </p:sp>
      <p:sp>
        <p:nvSpPr>
          <p:cNvPr id="15" name="Text Placeholder 14">
            <a:extLst>
              <a:ext uri="{FF2B5EF4-FFF2-40B4-BE49-F238E27FC236}">
                <a16:creationId xmlns:a16="http://schemas.microsoft.com/office/drawing/2014/main" id="{3E2A44E2-C554-824A-FB51-E4376D642D49}"/>
              </a:ext>
            </a:extLst>
          </p:cNvPr>
          <p:cNvSpPr>
            <a:spLocks noGrp="1"/>
          </p:cNvSpPr>
          <p:nvPr>
            <p:ph type="body" sz="quarter" idx="22"/>
          </p:nvPr>
        </p:nvSpPr>
        <p:spPr/>
        <p:txBody>
          <a:bodyPr/>
          <a:lstStyle/>
          <a:p>
            <a:r>
              <a:rPr lang="en-US" dirty="0"/>
              <a:t>Current State</a:t>
            </a:r>
          </a:p>
        </p:txBody>
      </p:sp>
      <p:sp>
        <p:nvSpPr>
          <p:cNvPr id="16" name="Text Placeholder 15">
            <a:extLst>
              <a:ext uri="{FF2B5EF4-FFF2-40B4-BE49-F238E27FC236}">
                <a16:creationId xmlns:a16="http://schemas.microsoft.com/office/drawing/2014/main" id="{ED653DF2-FCAD-5839-80E2-F86713802CED}"/>
              </a:ext>
            </a:extLst>
          </p:cNvPr>
          <p:cNvSpPr>
            <a:spLocks noGrp="1"/>
          </p:cNvSpPr>
          <p:nvPr>
            <p:ph type="body" sz="quarter" idx="23"/>
          </p:nvPr>
        </p:nvSpPr>
        <p:spPr/>
        <p:txBody>
          <a:bodyPr/>
          <a:lstStyle/>
          <a:p>
            <a:r>
              <a:rPr lang="en-US" dirty="0"/>
              <a:t>Annual Investment – </a:t>
            </a:r>
            <a:r>
              <a:rPr lang="en-US" dirty="0" err="1"/>
              <a:t>CCaaS</a:t>
            </a:r>
            <a:r>
              <a:rPr lang="en-US" dirty="0"/>
              <a:t> </a:t>
            </a:r>
          </a:p>
        </p:txBody>
      </p:sp>
      <p:sp>
        <p:nvSpPr>
          <p:cNvPr id="17" name="Text Placeholder 16">
            <a:extLst>
              <a:ext uri="{FF2B5EF4-FFF2-40B4-BE49-F238E27FC236}">
                <a16:creationId xmlns:a16="http://schemas.microsoft.com/office/drawing/2014/main" id="{C7DCD31B-7CE1-BB6A-E836-FB99215B5E70}"/>
              </a:ext>
            </a:extLst>
          </p:cNvPr>
          <p:cNvSpPr>
            <a:spLocks noGrp="1"/>
          </p:cNvSpPr>
          <p:nvPr>
            <p:ph type="body" sz="quarter" idx="24"/>
          </p:nvPr>
        </p:nvSpPr>
        <p:spPr/>
        <p:txBody>
          <a:bodyPr/>
          <a:lstStyle/>
          <a:p>
            <a:r>
              <a:rPr lang="en-US" dirty="0"/>
              <a:t>Annual Business Benefit</a:t>
            </a:r>
          </a:p>
        </p:txBody>
      </p:sp>
    </p:spTree>
    <p:extLst>
      <p:ext uri="{BB962C8B-B14F-4D97-AF65-F5344CB8AC3E}">
        <p14:creationId xmlns:p14="http://schemas.microsoft.com/office/powerpoint/2010/main" val="2682040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350C1C1-3E74-6243-AA7C-629104C8A760}"/>
              </a:ext>
            </a:extLst>
          </p:cNvPr>
          <p:cNvSpPr txBox="1"/>
          <p:nvPr/>
        </p:nvSpPr>
        <p:spPr>
          <a:xfrm>
            <a:off x="3657600" y="-648586"/>
            <a:ext cx="0" cy="0"/>
          </a:xfrm>
          <a:prstGeom prst="rect">
            <a:avLst/>
          </a:prstGeom>
          <a:noFill/>
        </p:spPr>
        <p:txBody>
          <a:bodyPr wrap="none" lIns="0" tIns="0" rIns="0" bIns="0" rtlCol="0">
            <a:normAutofit fontScale="25000" lnSpcReduction="20000"/>
          </a:bodyPr>
          <a:lstStyle/>
          <a:p>
            <a:pPr algn="l"/>
            <a:endParaRPr lang="en-CO" sz="1200">
              <a:latin typeface="Hanken Grotesk Light" pitchFamily="2" charset="77"/>
            </a:endParaRPr>
          </a:p>
        </p:txBody>
      </p:sp>
      <p:sp>
        <p:nvSpPr>
          <p:cNvPr id="7" name="Text Placeholder 6">
            <a:extLst>
              <a:ext uri="{FF2B5EF4-FFF2-40B4-BE49-F238E27FC236}">
                <a16:creationId xmlns:a16="http://schemas.microsoft.com/office/drawing/2014/main" id="{C2C23A5A-A381-B94B-D323-1D0B3372262C}"/>
              </a:ext>
            </a:extLst>
          </p:cNvPr>
          <p:cNvSpPr>
            <a:spLocks noGrp="1"/>
          </p:cNvSpPr>
          <p:nvPr>
            <p:ph type="body" sz="quarter" idx="13"/>
          </p:nvPr>
        </p:nvSpPr>
        <p:spPr/>
        <p:txBody>
          <a:bodyPr/>
          <a:lstStyle/>
          <a:p>
            <a:r>
              <a:rPr lang="en-US" dirty="0"/>
              <a:t>TCO</a:t>
            </a:r>
          </a:p>
        </p:txBody>
      </p:sp>
      <p:sp>
        <p:nvSpPr>
          <p:cNvPr id="8" name="Text Placeholder 7">
            <a:extLst>
              <a:ext uri="{FF2B5EF4-FFF2-40B4-BE49-F238E27FC236}">
                <a16:creationId xmlns:a16="http://schemas.microsoft.com/office/drawing/2014/main" id="{7715CAD8-040C-2BA9-0812-259BD5D6410A}"/>
              </a:ext>
            </a:extLst>
          </p:cNvPr>
          <p:cNvSpPr>
            <a:spLocks noGrp="1"/>
          </p:cNvSpPr>
          <p:nvPr>
            <p:ph type="body" sz="quarter" idx="14"/>
          </p:nvPr>
        </p:nvSpPr>
        <p:spPr/>
        <p:txBody>
          <a:bodyPr/>
          <a:lstStyle/>
          <a:p>
            <a:r>
              <a:rPr lang="en-US" dirty="0"/>
              <a:t>3-Year Investment Comparison of Solutions </a:t>
            </a:r>
          </a:p>
        </p:txBody>
      </p:sp>
      <p:sp>
        <p:nvSpPr>
          <p:cNvPr id="9" name="Text Placeholder 8">
            <a:extLst>
              <a:ext uri="{FF2B5EF4-FFF2-40B4-BE49-F238E27FC236}">
                <a16:creationId xmlns:a16="http://schemas.microsoft.com/office/drawing/2014/main" id="{2EFCBCBC-66D4-DEE1-97C4-C3F8251E5186}"/>
              </a:ext>
            </a:extLst>
          </p:cNvPr>
          <p:cNvSpPr>
            <a:spLocks noGrp="1"/>
          </p:cNvSpPr>
          <p:nvPr>
            <p:ph type="body" sz="quarter" idx="15"/>
          </p:nvPr>
        </p:nvSpPr>
        <p:spPr/>
        <p:txBody>
          <a:bodyPr/>
          <a:lstStyle/>
          <a:p>
            <a:r>
              <a:rPr lang="en-US" dirty="0"/>
              <a:t>Total Cost of Ownership</a:t>
            </a:r>
          </a:p>
        </p:txBody>
      </p:sp>
      <p:sp>
        <p:nvSpPr>
          <p:cNvPr id="10" name="Content Placeholder 9">
            <a:extLst>
              <a:ext uri="{FF2B5EF4-FFF2-40B4-BE49-F238E27FC236}">
                <a16:creationId xmlns:a16="http://schemas.microsoft.com/office/drawing/2014/main" id="{AF427921-DAE6-6D9F-15AE-51873FF933C3}"/>
              </a:ext>
            </a:extLst>
          </p:cNvPr>
          <p:cNvSpPr>
            <a:spLocks noGrp="1"/>
          </p:cNvSpPr>
          <p:nvPr>
            <p:ph sz="quarter" idx="18"/>
          </p:nvPr>
        </p:nvSpPr>
        <p:spPr>
          <a:xfrm>
            <a:off x="395288" y="2072640"/>
            <a:ext cx="3743575" cy="2715928"/>
          </a:xfrm>
        </p:spPr>
        <p:txBody>
          <a:bodyPr/>
          <a:lstStyle/>
          <a:p>
            <a:pPr lvl="0"/>
            <a:r>
              <a:rPr lang="en-US" dirty="0"/>
              <a:t>Summary</a:t>
            </a:r>
          </a:p>
          <a:p>
            <a:pPr lvl="1"/>
            <a:r>
              <a:rPr lang="en-US" dirty="0"/>
              <a:t>Comparison of current solution with Genesys </a:t>
            </a:r>
            <a:r>
              <a:rPr lang="en-US" dirty="0" err="1"/>
              <a:t>CCaaS</a:t>
            </a:r>
            <a:endParaRPr lang="en-US" dirty="0"/>
          </a:p>
          <a:p>
            <a:pPr lvl="1"/>
            <a:r>
              <a:rPr lang="en-US" dirty="0"/>
              <a:t>Data from NTT and </a:t>
            </a:r>
            <a:r>
              <a:rPr lang="en-US" dirty="0" err="1"/>
              <a:t>Broadreach</a:t>
            </a:r>
            <a:endParaRPr lang="en-US" dirty="0"/>
          </a:p>
          <a:p>
            <a:pPr lvl="0"/>
            <a:r>
              <a:rPr lang="en-US" dirty="0"/>
              <a:t>Current State Investment</a:t>
            </a:r>
          </a:p>
          <a:p>
            <a:pPr lvl="1"/>
            <a:r>
              <a:rPr lang="en-US" dirty="0"/>
              <a:t>Assumes current solution to be steady for 3 years</a:t>
            </a:r>
          </a:p>
          <a:p>
            <a:pPr lvl="1"/>
            <a:r>
              <a:rPr lang="en-US" dirty="0"/>
              <a:t>Assumes feature set will remain steady</a:t>
            </a:r>
          </a:p>
          <a:p>
            <a:pPr lvl="0"/>
            <a:r>
              <a:rPr lang="en-US" dirty="0"/>
              <a:t>Contact Center as a Service Investment</a:t>
            </a:r>
          </a:p>
          <a:p>
            <a:pPr lvl="1"/>
            <a:r>
              <a:rPr lang="en-US" dirty="0"/>
              <a:t>$2.4M professional services included in year 1</a:t>
            </a:r>
          </a:p>
          <a:p>
            <a:pPr lvl="1"/>
            <a:r>
              <a:rPr lang="en-US" dirty="0"/>
              <a:t>$167K for training in year 1</a:t>
            </a:r>
          </a:p>
          <a:p>
            <a:pPr lvl="1"/>
            <a:r>
              <a:rPr lang="en-US" dirty="0"/>
              <a:t>Assumes steady after 2</a:t>
            </a:r>
            <a:r>
              <a:rPr lang="en-US" baseline="30000" dirty="0"/>
              <a:t>nd</a:t>
            </a:r>
            <a:r>
              <a:rPr lang="en-US" dirty="0"/>
              <a:t> year</a:t>
            </a:r>
          </a:p>
          <a:p>
            <a:pPr marL="174625" lvl="1" indent="0">
              <a:buNone/>
            </a:pPr>
            <a:endParaRPr lang="en-US" dirty="0"/>
          </a:p>
        </p:txBody>
      </p:sp>
      <p:sp>
        <p:nvSpPr>
          <p:cNvPr id="12" name="Text Placeholder 11">
            <a:extLst>
              <a:ext uri="{FF2B5EF4-FFF2-40B4-BE49-F238E27FC236}">
                <a16:creationId xmlns:a16="http://schemas.microsoft.com/office/drawing/2014/main" id="{114397D2-D978-5671-D727-7CBCABFADD25}"/>
              </a:ext>
            </a:extLst>
          </p:cNvPr>
          <p:cNvSpPr>
            <a:spLocks noGrp="1"/>
          </p:cNvSpPr>
          <p:nvPr>
            <p:ph type="body" sz="quarter" idx="19"/>
          </p:nvPr>
        </p:nvSpPr>
        <p:spPr/>
        <p:txBody>
          <a:bodyPr/>
          <a:lstStyle/>
          <a:p>
            <a:r>
              <a:rPr lang="en-US" dirty="0"/>
              <a:t>$22M</a:t>
            </a:r>
          </a:p>
        </p:txBody>
      </p:sp>
      <p:sp>
        <p:nvSpPr>
          <p:cNvPr id="13" name="Text Placeholder 12">
            <a:extLst>
              <a:ext uri="{FF2B5EF4-FFF2-40B4-BE49-F238E27FC236}">
                <a16:creationId xmlns:a16="http://schemas.microsoft.com/office/drawing/2014/main" id="{CF3FDFC5-691E-E68C-3C43-F3E1F5E83157}"/>
              </a:ext>
            </a:extLst>
          </p:cNvPr>
          <p:cNvSpPr>
            <a:spLocks noGrp="1"/>
          </p:cNvSpPr>
          <p:nvPr>
            <p:ph type="body" sz="quarter" idx="20"/>
          </p:nvPr>
        </p:nvSpPr>
        <p:spPr/>
        <p:txBody>
          <a:bodyPr/>
          <a:lstStyle/>
          <a:p>
            <a:r>
              <a:rPr lang="en-US" dirty="0"/>
              <a:t>$15.4M</a:t>
            </a:r>
          </a:p>
        </p:txBody>
      </p:sp>
      <p:sp>
        <p:nvSpPr>
          <p:cNvPr id="14" name="Text Placeholder 13">
            <a:extLst>
              <a:ext uri="{FF2B5EF4-FFF2-40B4-BE49-F238E27FC236}">
                <a16:creationId xmlns:a16="http://schemas.microsoft.com/office/drawing/2014/main" id="{2051CB62-C348-1631-2765-56B8EF7F23D5}"/>
              </a:ext>
            </a:extLst>
          </p:cNvPr>
          <p:cNvSpPr>
            <a:spLocks noGrp="1"/>
          </p:cNvSpPr>
          <p:nvPr>
            <p:ph type="body" sz="quarter" idx="21"/>
          </p:nvPr>
        </p:nvSpPr>
        <p:spPr/>
        <p:txBody>
          <a:bodyPr/>
          <a:lstStyle/>
          <a:p>
            <a:r>
              <a:rPr lang="en-US" dirty="0"/>
              <a:t>$15.0M</a:t>
            </a:r>
          </a:p>
        </p:txBody>
      </p:sp>
      <p:sp>
        <p:nvSpPr>
          <p:cNvPr id="15" name="Text Placeholder 14">
            <a:extLst>
              <a:ext uri="{FF2B5EF4-FFF2-40B4-BE49-F238E27FC236}">
                <a16:creationId xmlns:a16="http://schemas.microsoft.com/office/drawing/2014/main" id="{BA185AA3-6787-D09D-25E1-86B2FA3DA7DC}"/>
              </a:ext>
            </a:extLst>
          </p:cNvPr>
          <p:cNvSpPr>
            <a:spLocks noGrp="1"/>
          </p:cNvSpPr>
          <p:nvPr>
            <p:ph type="body" sz="quarter" idx="22"/>
          </p:nvPr>
        </p:nvSpPr>
        <p:spPr/>
        <p:txBody>
          <a:bodyPr/>
          <a:lstStyle/>
          <a:p>
            <a:r>
              <a:rPr lang="en-US" dirty="0"/>
              <a:t>3-Year Investment - Current State</a:t>
            </a:r>
          </a:p>
        </p:txBody>
      </p:sp>
      <p:sp>
        <p:nvSpPr>
          <p:cNvPr id="16" name="Text Placeholder 15">
            <a:extLst>
              <a:ext uri="{FF2B5EF4-FFF2-40B4-BE49-F238E27FC236}">
                <a16:creationId xmlns:a16="http://schemas.microsoft.com/office/drawing/2014/main" id="{6E5510C8-D9A4-DD40-9022-68C09FC4AFC2}"/>
              </a:ext>
            </a:extLst>
          </p:cNvPr>
          <p:cNvSpPr>
            <a:spLocks noGrp="1"/>
          </p:cNvSpPr>
          <p:nvPr>
            <p:ph type="body" sz="quarter" idx="23"/>
          </p:nvPr>
        </p:nvSpPr>
        <p:spPr/>
        <p:txBody>
          <a:bodyPr/>
          <a:lstStyle/>
          <a:p>
            <a:r>
              <a:rPr lang="en-US" dirty="0"/>
              <a:t>3-Year Investment – </a:t>
            </a:r>
            <a:r>
              <a:rPr lang="en-US" dirty="0" err="1"/>
              <a:t>CCaaS</a:t>
            </a:r>
            <a:r>
              <a:rPr lang="en-US" dirty="0"/>
              <a:t> </a:t>
            </a:r>
          </a:p>
        </p:txBody>
      </p:sp>
      <p:sp>
        <p:nvSpPr>
          <p:cNvPr id="17" name="Text Placeholder 16">
            <a:extLst>
              <a:ext uri="{FF2B5EF4-FFF2-40B4-BE49-F238E27FC236}">
                <a16:creationId xmlns:a16="http://schemas.microsoft.com/office/drawing/2014/main" id="{99AD479F-3A8E-53E2-2D45-F353AEDC244D}"/>
              </a:ext>
            </a:extLst>
          </p:cNvPr>
          <p:cNvSpPr>
            <a:spLocks noGrp="1"/>
          </p:cNvSpPr>
          <p:nvPr>
            <p:ph type="body" sz="quarter" idx="24"/>
          </p:nvPr>
        </p:nvSpPr>
        <p:spPr/>
        <p:txBody>
          <a:bodyPr/>
          <a:lstStyle/>
          <a:p>
            <a:r>
              <a:rPr lang="en-US" dirty="0"/>
              <a:t>3-Year </a:t>
            </a:r>
            <a:r>
              <a:rPr lang="en-US" dirty="0" err="1"/>
              <a:t>CCaaS</a:t>
            </a:r>
            <a:r>
              <a:rPr lang="en-US" dirty="0"/>
              <a:t> Business Benefit</a:t>
            </a:r>
          </a:p>
        </p:txBody>
      </p:sp>
    </p:spTree>
    <p:extLst>
      <p:ext uri="{BB962C8B-B14F-4D97-AF65-F5344CB8AC3E}">
        <p14:creationId xmlns:p14="http://schemas.microsoft.com/office/powerpoint/2010/main" val="2233764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2A9B9-08D1-4E80-C399-98791A56A23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2D1E59D-1C72-8E45-E8E9-95DE8C90FD84}"/>
              </a:ext>
            </a:extLst>
          </p:cNvPr>
          <p:cNvSpPr>
            <a:spLocks noGrp="1"/>
          </p:cNvSpPr>
          <p:nvPr>
            <p:ph type="body" sz="quarter" idx="15"/>
          </p:nvPr>
        </p:nvSpPr>
        <p:spPr>
          <a:xfrm>
            <a:off x="3789335" y="1545485"/>
            <a:ext cx="4766348" cy="1296987"/>
          </a:xfrm>
        </p:spPr>
        <p:txBody>
          <a:bodyPr/>
          <a:lstStyle/>
          <a:p>
            <a:pPr algn="ctr"/>
            <a:r>
              <a:rPr lang="en-US" sz="3300" dirty="0"/>
              <a:t>Business Benefits</a:t>
            </a:r>
          </a:p>
        </p:txBody>
      </p:sp>
      <p:pic>
        <p:nvPicPr>
          <p:cNvPr id="3" name="Picture 2" descr="A close up of a colorful line">
            <a:extLst>
              <a:ext uri="{FF2B5EF4-FFF2-40B4-BE49-F238E27FC236}">
                <a16:creationId xmlns:a16="http://schemas.microsoft.com/office/drawing/2014/main" id="{88933BC5-C830-7199-EC2B-2836761F7D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 y="217949"/>
            <a:ext cx="4690175" cy="4430065"/>
          </a:xfrm>
          <a:prstGeom prst="rect">
            <a:avLst/>
          </a:prstGeom>
        </p:spPr>
      </p:pic>
    </p:spTree>
    <p:extLst>
      <p:ext uri="{BB962C8B-B14F-4D97-AF65-F5344CB8AC3E}">
        <p14:creationId xmlns:p14="http://schemas.microsoft.com/office/powerpoint/2010/main" val="393027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E6EAE-68EF-F7E2-2841-9AD6DC4D417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CA9AAD5-AD93-278A-9284-30304B5C244C}"/>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CTM Regional Business Benefit Summary</a:t>
            </a:r>
          </a:p>
        </p:txBody>
      </p:sp>
      <p:graphicFrame>
        <p:nvGraphicFramePr>
          <p:cNvPr id="9" name="Table 8">
            <a:extLst>
              <a:ext uri="{FF2B5EF4-FFF2-40B4-BE49-F238E27FC236}">
                <a16:creationId xmlns:a16="http://schemas.microsoft.com/office/drawing/2014/main" id="{B7732D4B-24B9-AB2D-75B0-5A5C2584A627}"/>
              </a:ext>
            </a:extLst>
          </p:cNvPr>
          <p:cNvGraphicFramePr>
            <a:graphicFrameLocks noGrp="1"/>
          </p:cNvGraphicFramePr>
          <p:nvPr>
            <p:extLst>
              <p:ext uri="{D42A27DB-BD31-4B8C-83A1-F6EECF244321}">
                <p14:modId xmlns:p14="http://schemas.microsoft.com/office/powerpoint/2010/main" val="3820874841"/>
              </p:ext>
            </p:extLst>
          </p:nvPr>
        </p:nvGraphicFramePr>
        <p:xfrm>
          <a:off x="737371" y="1405141"/>
          <a:ext cx="3553275" cy="1700172"/>
        </p:xfrm>
        <a:graphic>
          <a:graphicData uri="http://schemas.openxmlformats.org/drawingml/2006/table">
            <a:tbl>
              <a:tblPr firstRow="1" bandRow="1">
                <a:tableStyleId>{5A111915-BE36-4E01-A7E5-04B1672EAD32}</a:tableStyleId>
              </a:tblPr>
              <a:tblGrid>
                <a:gridCol w="943718">
                  <a:extLst>
                    <a:ext uri="{9D8B030D-6E8A-4147-A177-3AD203B41FA5}">
                      <a16:colId xmlns:a16="http://schemas.microsoft.com/office/drawing/2014/main" val="2959141553"/>
                    </a:ext>
                  </a:extLst>
                </a:gridCol>
                <a:gridCol w="1287194">
                  <a:extLst>
                    <a:ext uri="{9D8B030D-6E8A-4147-A177-3AD203B41FA5}">
                      <a16:colId xmlns:a16="http://schemas.microsoft.com/office/drawing/2014/main" val="920068011"/>
                    </a:ext>
                  </a:extLst>
                </a:gridCol>
                <a:gridCol w="1322363">
                  <a:extLst>
                    <a:ext uri="{9D8B030D-6E8A-4147-A177-3AD203B41FA5}">
                      <a16:colId xmlns:a16="http://schemas.microsoft.com/office/drawing/2014/main" val="2696781333"/>
                    </a:ext>
                  </a:extLst>
                </a:gridCol>
              </a:tblGrid>
              <a:tr h="317257">
                <a:tc>
                  <a:txBody>
                    <a:bodyPr/>
                    <a:lstStyle/>
                    <a:p>
                      <a:r>
                        <a:rPr lang="en-US" dirty="0"/>
                        <a:t>Region</a:t>
                      </a:r>
                    </a:p>
                  </a:txBody>
                  <a:tcPr/>
                </a:tc>
                <a:tc>
                  <a:txBody>
                    <a:bodyPr/>
                    <a:lstStyle/>
                    <a:p>
                      <a:pPr algn="ctr"/>
                      <a:r>
                        <a:rPr lang="en-US" dirty="0"/>
                        <a:t>Annual Value</a:t>
                      </a:r>
                    </a:p>
                  </a:txBody>
                  <a:tcPr/>
                </a:tc>
                <a:tc>
                  <a:txBody>
                    <a:bodyPr/>
                    <a:lstStyle/>
                    <a:p>
                      <a:pPr algn="ctr"/>
                      <a:r>
                        <a:rPr lang="en-US" dirty="0"/>
                        <a:t>3-Yr Value</a:t>
                      </a:r>
                    </a:p>
                  </a:txBody>
                  <a:tcPr/>
                </a:tc>
                <a:extLst>
                  <a:ext uri="{0D108BD9-81ED-4DB2-BD59-A6C34878D82A}">
                    <a16:rowId xmlns:a16="http://schemas.microsoft.com/office/drawing/2014/main" val="1275873325"/>
                  </a:ext>
                </a:extLst>
              </a:tr>
              <a:tr h="276583">
                <a:tc>
                  <a:txBody>
                    <a:bodyPr/>
                    <a:lstStyle/>
                    <a:p>
                      <a:r>
                        <a:rPr lang="en-US" sz="1100" dirty="0"/>
                        <a:t>ANZ</a:t>
                      </a:r>
                    </a:p>
                  </a:txBody>
                  <a:tcPr/>
                </a:tc>
                <a:tc>
                  <a:txBody>
                    <a:bodyPr/>
                    <a:lstStyle/>
                    <a:p>
                      <a:pPr algn="ctr"/>
                      <a:r>
                        <a:rPr lang="en-US" sz="1100" dirty="0"/>
                        <a:t>$5.4M</a:t>
                      </a:r>
                    </a:p>
                  </a:txBody>
                  <a:tcPr anchor="ctr"/>
                </a:tc>
                <a:tc>
                  <a:txBody>
                    <a:bodyPr/>
                    <a:lstStyle/>
                    <a:p>
                      <a:pPr algn="ctr"/>
                      <a:r>
                        <a:rPr lang="en-US" sz="1100" dirty="0"/>
                        <a:t>$5.9M</a:t>
                      </a:r>
                    </a:p>
                  </a:txBody>
                  <a:tcPr anchor="ctr"/>
                </a:tc>
                <a:extLst>
                  <a:ext uri="{0D108BD9-81ED-4DB2-BD59-A6C34878D82A}">
                    <a16:rowId xmlns:a16="http://schemas.microsoft.com/office/drawing/2014/main" val="1956832997"/>
                  </a:ext>
                </a:extLst>
              </a:tr>
              <a:tr h="276583">
                <a:tc>
                  <a:txBody>
                    <a:bodyPr/>
                    <a:lstStyle/>
                    <a:p>
                      <a:r>
                        <a:rPr lang="en-US" sz="1100" dirty="0"/>
                        <a:t>ASIA</a:t>
                      </a:r>
                    </a:p>
                  </a:txBody>
                  <a:tcPr/>
                </a:tc>
                <a:tc>
                  <a:txBody>
                    <a:bodyPr/>
                    <a:lstStyle/>
                    <a:p>
                      <a:pPr algn="ctr"/>
                      <a:r>
                        <a:rPr lang="en-US" sz="1100" dirty="0"/>
                        <a:t>$1.9M</a:t>
                      </a:r>
                    </a:p>
                  </a:txBody>
                  <a:tcPr anchor="ctr"/>
                </a:tc>
                <a:tc>
                  <a:txBody>
                    <a:bodyPr/>
                    <a:lstStyle/>
                    <a:p>
                      <a:pPr algn="ctr"/>
                      <a:r>
                        <a:rPr lang="en-US" sz="1100" dirty="0"/>
                        <a:t>$1.1M</a:t>
                      </a:r>
                    </a:p>
                  </a:txBody>
                  <a:tcPr anchor="ctr"/>
                </a:tc>
                <a:extLst>
                  <a:ext uri="{0D108BD9-81ED-4DB2-BD59-A6C34878D82A}">
                    <a16:rowId xmlns:a16="http://schemas.microsoft.com/office/drawing/2014/main" val="318654609"/>
                  </a:ext>
                </a:extLst>
              </a:tr>
              <a:tr h="276583">
                <a:tc>
                  <a:txBody>
                    <a:bodyPr/>
                    <a:lstStyle/>
                    <a:p>
                      <a:r>
                        <a:rPr lang="en-US" sz="1100" dirty="0"/>
                        <a:t>EMEA</a:t>
                      </a:r>
                    </a:p>
                  </a:txBody>
                  <a:tcPr/>
                </a:tc>
                <a:tc>
                  <a:txBody>
                    <a:bodyPr/>
                    <a:lstStyle/>
                    <a:p>
                      <a:pPr algn="ctr"/>
                      <a:r>
                        <a:rPr lang="en-US" sz="1100" dirty="0"/>
                        <a:t>$1.4M</a:t>
                      </a:r>
                    </a:p>
                  </a:txBody>
                  <a:tcPr anchor="ctr"/>
                </a:tc>
                <a:tc>
                  <a:txBody>
                    <a:bodyPr/>
                    <a:lstStyle/>
                    <a:p>
                      <a:pPr algn="ctr"/>
                      <a:r>
                        <a:rPr lang="en-US" sz="1100" dirty="0"/>
                        <a:t>$1.2M</a:t>
                      </a:r>
                    </a:p>
                  </a:txBody>
                  <a:tcPr anchor="ctr"/>
                </a:tc>
                <a:extLst>
                  <a:ext uri="{0D108BD9-81ED-4DB2-BD59-A6C34878D82A}">
                    <a16:rowId xmlns:a16="http://schemas.microsoft.com/office/drawing/2014/main" val="1293865726"/>
                  </a:ext>
                </a:extLst>
              </a:tr>
              <a:tr h="276583">
                <a:tc>
                  <a:txBody>
                    <a:bodyPr/>
                    <a:lstStyle/>
                    <a:p>
                      <a:r>
                        <a:rPr lang="en-US" sz="1100" dirty="0"/>
                        <a:t>NA</a:t>
                      </a:r>
                    </a:p>
                  </a:txBody>
                  <a:tcPr/>
                </a:tc>
                <a:tc>
                  <a:txBody>
                    <a:bodyPr/>
                    <a:lstStyle/>
                    <a:p>
                      <a:pPr algn="ctr"/>
                      <a:r>
                        <a:rPr lang="en-US" sz="1100" dirty="0"/>
                        <a:t>$4.9M</a:t>
                      </a:r>
                    </a:p>
                  </a:txBody>
                  <a:tcPr anchor="ctr"/>
                </a:tc>
                <a:tc>
                  <a:txBody>
                    <a:bodyPr/>
                    <a:lstStyle/>
                    <a:p>
                      <a:pPr algn="ctr"/>
                      <a:r>
                        <a:rPr lang="en-US" sz="1100" dirty="0"/>
                        <a:t>$6.9M</a:t>
                      </a:r>
                    </a:p>
                  </a:txBody>
                  <a:tcPr anchor="ctr"/>
                </a:tc>
                <a:extLst>
                  <a:ext uri="{0D108BD9-81ED-4DB2-BD59-A6C34878D82A}">
                    <a16:rowId xmlns:a16="http://schemas.microsoft.com/office/drawing/2014/main" val="1583824785"/>
                  </a:ext>
                </a:extLst>
              </a:tr>
              <a:tr h="276583">
                <a:tc>
                  <a:txBody>
                    <a:bodyPr/>
                    <a:lstStyle/>
                    <a:p>
                      <a:r>
                        <a:rPr lang="en-US" sz="1100" dirty="0"/>
                        <a:t>TOTAL</a:t>
                      </a:r>
                    </a:p>
                  </a:txBody>
                  <a:tcPr/>
                </a:tc>
                <a:tc>
                  <a:txBody>
                    <a:bodyPr/>
                    <a:lstStyle/>
                    <a:p>
                      <a:pPr algn="ctr"/>
                      <a:r>
                        <a:rPr lang="en-US" sz="1100" dirty="0"/>
                        <a:t>$13.6M</a:t>
                      </a:r>
                    </a:p>
                  </a:txBody>
                  <a:tcPr anchor="ctr"/>
                </a:tc>
                <a:tc>
                  <a:txBody>
                    <a:bodyPr/>
                    <a:lstStyle/>
                    <a:p>
                      <a:pPr algn="ctr"/>
                      <a:r>
                        <a:rPr lang="en-US" sz="1100" dirty="0"/>
                        <a:t>$15.0M</a:t>
                      </a:r>
                    </a:p>
                  </a:txBody>
                  <a:tcPr anchor="ctr"/>
                </a:tc>
                <a:extLst>
                  <a:ext uri="{0D108BD9-81ED-4DB2-BD59-A6C34878D82A}">
                    <a16:rowId xmlns:a16="http://schemas.microsoft.com/office/drawing/2014/main" val="4073546953"/>
                  </a:ext>
                </a:extLst>
              </a:tr>
            </a:tbl>
          </a:graphicData>
        </a:graphic>
      </p:graphicFrame>
      <p:graphicFrame>
        <p:nvGraphicFramePr>
          <p:cNvPr id="3" name="Table 2">
            <a:extLst>
              <a:ext uri="{FF2B5EF4-FFF2-40B4-BE49-F238E27FC236}">
                <a16:creationId xmlns:a16="http://schemas.microsoft.com/office/drawing/2014/main" id="{20BE24FB-CAB7-5CBF-BCE7-A02104256847}"/>
              </a:ext>
            </a:extLst>
          </p:cNvPr>
          <p:cNvGraphicFramePr>
            <a:graphicFrameLocks noGrp="1"/>
          </p:cNvGraphicFramePr>
          <p:nvPr>
            <p:extLst>
              <p:ext uri="{D42A27DB-BD31-4B8C-83A1-F6EECF244321}">
                <p14:modId xmlns:p14="http://schemas.microsoft.com/office/powerpoint/2010/main" val="2761360125"/>
              </p:ext>
            </p:extLst>
          </p:nvPr>
        </p:nvGraphicFramePr>
        <p:xfrm>
          <a:off x="4571999" y="1405141"/>
          <a:ext cx="3834629" cy="2739275"/>
        </p:xfrm>
        <a:graphic>
          <a:graphicData uri="http://schemas.openxmlformats.org/drawingml/2006/table">
            <a:tbl>
              <a:tblPr firstRow="1" bandRow="1">
                <a:tableStyleId>{5A111915-BE36-4E01-A7E5-04B1672EAD32}</a:tableStyleId>
              </a:tblPr>
              <a:tblGrid>
                <a:gridCol w="1617786">
                  <a:extLst>
                    <a:ext uri="{9D8B030D-6E8A-4147-A177-3AD203B41FA5}">
                      <a16:colId xmlns:a16="http://schemas.microsoft.com/office/drawing/2014/main" val="2959141553"/>
                    </a:ext>
                  </a:extLst>
                </a:gridCol>
                <a:gridCol w="1041009">
                  <a:extLst>
                    <a:ext uri="{9D8B030D-6E8A-4147-A177-3AD203B41FA5}">
                      <a16:colId xmlns:a16="http://schemas.microsoft.com/office/drawing/2014/main" val="920068011"/>
                    </a:ext>
                  </a:extLst>
                </a:gridCol>
                <a:gridCol w="1175834">
                  <a:extLst>
                    <a:ext uri="{9D8B030D-6E8A-4147-A177-3AD203B41FA5}">
                      <a16:colId xmlns:a16="http://schemas.microsoft.com/office/drawing/2014/main" val="2696781333"/>
                    </a:ext>
                  </a:extLst>
                </a:gridCol>
              </a:tblGrid>
              <a:tr h="317257">
                <a:tc>
                  <a:txBody>
                    <a:bodyPr/>
                    <a:lstStyle/>
                    <a:p>
                      <a:r>
                        <a:rPr lang="en-US" dirty="0"/>
                        <a:t>Capability</a:t>
                      </a:r>
                    </a:p>
                  </a:txBody>
                  <a:tcPr anchor="ctr"/>
                </a:tc>
                <a:tc>
                  <a:txBody>
                    <a:bodyPr/>
                    <a:lstStyle/>
                    <a:p>
                      <a:pPr algn="ctr"/>
                      <a:r>
                        <a:rPr lang="en-US" dirty="0"/>
                        <a:t>Annual Value</a:t>
                      </a:r>
                    </a:p>
                  </a:txBody>
                  <a:tcPr anchor="ctr"/>
                </a:tc>
                <a:tc>
                  <a:txBody>
                    <a:bodyPr/>
                    <a:lstStyle/>
                    <a:p>
                      <a:pPr algn="ctr"/>
                      <a:r>
                        <a:rPr lang="en-US" dirty="0"/>
                        <a:t>3-Yr Value</a:t>
                      </a:r>
                    </a:p>
                  </a:txBody>
                  <a:tcPr anchor="ctr"/>
                </a:tc>
                <a:extLst>
                  <a:ext uri="{0D108BD9-81ED-4DB2-BD59-A6C34878D82A}">
                    <a16:rowId xmlns:a16="http://schemas.microsoft.com/office/drawing/2014/main" val="1275873325"/>
                  </a:ext>
                </a:extLst>
              </a:tr>
              <a:tr h="276583">
                <a:tc>
                  <a:txBody>
                    <a:bodyPr/>
                    <a:lstStyle/>
                    <a:p>
                      <a:r>
                        <a:rPr lang="en-US" sz="1100" dirty="0"/>
                        <a:t>Agent Copilot</a:t>
                      </a:r>
                    </a:p>
                  </a:txBody>
                  <a:tcPr/>
                </a:tc>
                <a:tc>
                  <a:txBody>
                    <a:bodyPr/>
                    <a:lstStyle/>
                    <a:p>
                      <a:pPr algn="ctr"/>
                      <a:r>
                        <a:rPr lang="en-US" sz="1100" dirty="0"/>
                        <a:t>$6.0M</a:t>
                      </a:r>
                    </a:p>
                  </a:txBody>
                  <a:tcPr anchor="ctr"/>
                </a:tc>
                <a:tc>
                  <a:txBody>
                    <a:bodyPr/>
                    <a:lstStyle/>
                    <a:p>
                      <a:pPr algn="ctr"/>
                      <a:r>
                        <a:rPr lang="en-US" sz="1100" dirty="0"/>
                        <a:t>$7.4M</a:t>
                      </a:r>
                    </a:p>
                  </a:txBody>
                  <a:tcPr anchor="ctr"/>
                </a:tc>
                <a:extLst>
                  <a:ext uri="{0D108BD9-81ED-4DB2-BD59-A6C34878D82A}">
                    <a16:rowId xmlns:a16="http://schemas.microsoft.com/office/drawing/2014/main" val="1956832997"/>
                  </a:ext>
                </a:extLst>
              </a:tr>
              <a:tr h="276583">
                <a:tc>
                  <a:txBody>
                    <a:bodyPr/>
                    <a:lstStyle/>
                    <a:p>
                      <a:r>
                        <a:rPr lang="en-US" sz="1100" dirty="0"/>
                        <a:t>Workforce Forecast &amp; Scheduling</a:t>
                      </a:r>
                    </a:p>
                  </a:txBody>
                  <a:tcPr/>
                </a:tc>
                <a:tc>
                  <a:txBody>
                    <a:bodyPr/>
                    <a:lstStyle/>
                    <a:p>
                      <a:pPr algn="ctr"/>
                      <a:r>
                        <a:rPr lang="en-US" sz="1100" dirty="0"/>
                        <a:t>$3.7M</a:t>
                      </a:r>
                    </a:p>
                  </a:txBody>
                  <a:tcPr anchor="ctr"/>
                </a:tc>
                <a:tc>
                  <a:txBody>
                    <a:bodyPr/>
                    <a:lstStyle/>
                    <a:p>
                      <a:pPr algn="ctr"/>
                      <a:r>
                        <a:rPr lang="en-US" sz="1100" dirty="0"/>
                        <a:t>$3.0M</a:t>
                      </a:r>
                    </a:p>
                  </a:txBody>
                  <a:tcPr anchor="ctr"/>
                </a:tc>
                <a:extLst>
                  <a:ext uri="{0D108BD9-81ED-4DB2-BD59-A6C34878D82A}">
                    <a16:rowId xmlns:a16="http://schemas.microsoft.com/office/drawing/2014/main" val="318654609"/>
                  </a:ext>
                </a:extLst>
              </a:tr>
              <a:tr h="276583">
                <a:tc>
                  <a:txBody>
                    <a:bodyPr/>
                    <a:lstStyle/>
                    <a:p>
                      <a:r>
                        <a:rPr lang="en-US" sz="1100" dirty="0"/>
                        <a:t>Email</a:t>
                      </a:r>
                    </a:p>
                  </a:txBody>
                  <a:tcPr/>
                </a:tc>
                <a:tc>
                  <a:txBody>
                    <a:bodyPr/>
                    <a:lstStyle/>
                    <a:p>
                      <a:pPr algn="ctr"/>
                      <a:r>
                        <a:rPr lang="en-US" sz="1100" dirty="0"/>
                        <a:t>$2.4M</a:t>
                      </a:r>
                    </a:p>
                  </a:txBody>
                  <a:tcPr anchor="ctr"/>
                </a:tc>
                <a:tc>
                  <a:txBody>
                    <a:bodyPr/>
                    <a:lstStyle/>
                    <a:p>
                      <a:pPr algn="ctr"/>
                      <a:r>
                        <a:rPr lang="en-US" sz="1100" dirty="0"/>
                        <a:t>$2.9M</a:t>
                      </a:r>
                    </a:p>
                  </a:txBody>
                  <a:tcPr anchor="ctr"/>
                </a:tc>
                <a:extLst>
                  <a:ext uri="{0D108BD9-81ED-4DB2-BD59-A6C34878D82A}">
                    <a16:rowId xmlns:a16="http://schemas.microsoft.com/office/drawing/2014/main" val="1293865726"/>
                  </a:ext>
                </a:extLst>
              </a:tr>
              <a:tr h="276583">
                <a:tc>
                  <a:txBody>
                    <a:bodyPr/>
                    <a:lstStyle/>
                    <a:p>
                      <a:r>
                        <a:rPr lang="en-US" sz="1100" dirty="0"/>
                        <a:t>Speech &amp; Text Analytics</a:t>
                      </a:r>
                    </a:p>
                  </a:txBody>
                  <a:tcPr/>
                </a:tc>
                <a:tc>
                  <a:txBody>
                    <a:bodyPr/>
                    <a:lstStyle/>
                    <a:p>
                      <a:pPr algn="ctr"/>
                      <a:r>
                        <a:rPr lang="en-US" sz="1100" dirty="0"/>
                        <a:t>$672K</a:t>
                      </a:r>
                    </a:p>
                  </a:txBody>
                  <a:tcPr anchor="ctr"/>
                </a:tc>
                <a:tc>
                  <a:txBody>
                    <a:bodyPr/>
                    <a:lstStyle/>
                    <a:p>
                      <a:pPr algn="ctr"/>
                      <a:r>
                        <a:rPr lang="en-US" sz="1100" dirty="0"/>
                        <a:t>$814K</a:t>
                      </a:r>
                    </a:p>
                  </a:txBody>
                  <a:tcPr anchor="ctr"/>
                </a:tc>
                <a:extLst>
                  <a:ext uri="{0D108BD9-81ED-4DB2-BD59-A6C34878D82A}">
                    <a16:rowId xmlns:a16="http://schemas.microsoft.com/office/drawing/2014/main" val="1583824785"/>
                  </a:ext>
                </a:extLst>
              </a:tr>
              <a:tr h="276583">
                <a:tc>
                  <a:txBody>
                    <a:bodyPr/>
                    <a:lstStyle/>
                    <a:p>
                      <a:r>
                        <a:rPr lang="en-US" sz="1100" dirty="0"/>
                        <a:t>Predictive Routing</a:t>
                      </a:r>
                    </a:p>
                  </a:txBody>
                  <a:tcPr/>
                </a:tc>
                <a:tc>
                  <a:txBody>
                    <a:bodyPr/>
                    <a:lstStyle/>
                    <a:p>
                      <a:pPr algn="ctr"/>
                      <a:r>
                        <a:rPr lang="en-US" sz="1100" dirty="0"/>
                        <a:t>$470K</a:t>
                      </a:r>
                    </a:p>
                  </a:txBody>
                  <a:tcPr anchor="ctr"/>
                </a:tc>
                <a:tc>
                  <a:txBody>
                    <a:bodyPr/>
                    <a:lstStyle/>
                    <a:p>
                      <a:pPr algn="ctr"/>
                      <a:r>
                        <a:rPr lang="en-US" sz="1100" dirty="0"/>
                        <a:t>$526K</a:t>
                      </a:r>
                    </a:p>
                  </a:txBody>
                  <a:tcPr anchor="ctr"/>
                </a:tc>
                <a:extLst>
                  <a:ext uri="{0D108BD9-81ED-4DB2-BD59-A6C34878D82A}">
                    <a16:rowId xmlns:a16="http://schemas.microsoft.com/office/drawing/2014/main" val="1938558594"/>
                  </a:ext>
                </a:extLst>
              </a:tr>
              <a:tr h="276583">
                <a:tc>
                  <a:txBody>
                    <a:bodyPr/>
                    <a:lstStyle/>
                    <a:p>
                      <a:r>
                        <a:rPr lang="en-US" sz="1100" dirty="0"/>
                        <a:t>Supervisor Copilot</a:t>
                      </a:r>
                    </a:p>
                  </a:txBody>
                  <a:tcPr/>
                </a:tc>
                <a:tc>
                  <a:txBody>
                    <a:bodyPr/>
                    <a:lstStyle/>
                    <a:p>
                      <a:pPr algn="ctr"/>
                      <a:r>
                        <a:rPr lang="en-US" sz="1100" dirty="0"/>
                        <a:t>$302K</a:t>
                      </a:r>
                    </a:p>
                  </a:txBody>
                  <a:tcPr anchor="ctr"/>
                </a:tc>
                <a:tc>
                  <a:txBody>
                    <a:bodyPr/>
                    <a:lstStyle/>
                    <a:p>
                      <a:pPr algn="ctr"/>
                      <a:r>
                        <a:rPr lang="en-US" sz="1100" dirty="0"/>
                        <a:t>$367K</a:t>
                      </a:r>
                    </a:p>
                  </a:txBody>
                  <a:tcPr anchor="ctr"/>
                </a:tc>
                <a:extLst>
                  <a:ext uri="{0D108BD9-81ED-4DB2-BD59-A6C34878D82A}">
                    <a16:rowId xmlns:a16="http://schemas.microsoft.com/office/drawing/2014/main" val="3157624237"/>
                  </a:ext>
                </a:extLst>
              </a:tr>
              <a:tr h="276583">
                <a:tc>
                  <a:txBody>
                    <a:bodyPr/>
                    <a:lstStyle/>
                    <a:p>
                      <a:r>
                        <a:rPr lang="en-US" sz="1100" dirty="0"/>
                        <a:t>TOTAL</a:t>
                      </a:r>
                    </a:p>
                  </a:txBody>
                  <a:tcPr/>
                </a:tc>
                <a:tc>
                  <a:txBody>
                    <a:bodyPr/>
                    <a:lstStyle/>
                    <a:p>
                      <a:pPr algn="ctr"/>
                      <a:r>
                        <a:rPr lang="en-US" sz="1100" dirty="0"/>
                        <a:t>$13.6M</a:t>
                      </a:r>
                    </a:p>
                  </a:txBody>
                  <a:tcPr anchor="ctr"/>
                </a:tc>
                <a:tc>
                  <a:txBody>
                    <a:bodyPr/>
                    <a:lstStyle/>
                    <a:p>
                      <a:pPr algn="ctr"/>
                      <a:r>
                        <a:rPr lang="en-US" sz="1100" dirty="0"/>
                        <a:t>$15.0M</a:t>
                      </a:r>
                    </a:p>
                  </a:txBody>
                  <a:tcPr anchor="ctr"/>
                </a:tc>
                <a:extLst>
                  <a:ext uri="{0D108BD9-81ED-4DB2-BD59-A6C34878D82A}">
                    <a16:rowId xmlns:a16="http://schemas.microsoft.com/office/drawing/2014/main" val="4073546953"/>
                  </a:ext>
                </a:extLst>
              </a:tr>
            </a:tbl>
          </a:graphicData>
        </a:graphic>
      </p:graphicFrame>
    </p:spTree>
    <p:extLst>
      <p:ext uri="{BB962C8B-B14F-4D97-AF65-F5344CB8AC3E}">
        <p14:creationId xmlns:p14="http://schemas.microsoft.com/office/powerpoint/2010/main" val="352419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EE98B-FD65-3EB8-40C9-5B372845538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F131C4A-8844-FD87-4C32-7E56BEEE8979}"/>
              </a:ext>
            </a:extLst>
          </p:cNvPr>
          <p:cNvSpPr>
            <a:spLocks noGrp="1"/>
          </p:cNvSpPr>
          <p:nvPr>
            <p:ph type="body" sz="quarter" idx="16"/>
          </p:nvPr>
        </p:nvSpPr>
        <p:spPr>
          <a:xfrm>
            <a:off x="516467" y="898158"/>
            <a:ext cx="8111066" cy="457709"/>
          </a:xfrm>
        </p:spPr>
        <p:txBody>
          <a:bodyPr anchor="ctr"/>
          <a:lstStyle/>
          <a:p>
            <a:r>
              <a:rPr lang="en-US" sz="2400" b="0" dirty="0">
                <a:solidFill>
                  <a:schemeClr val="tx1"/>
                </a:solidFill>
                <a:latin typeface="Roboto Medium" panose="02000000000000000000" pitchFamily="2" charset="0"/>
                <a:ea typeface="Roboto Medium" panose="02000000000000000000" pitchFamily="2" charset="0"/>
                <a:cs typeface="Roboto Medium" panose="02000000000000000000" pitchFamily="2" charset="0"/>
              </a:rPr>
              <a:t>CTM Regional Business Benefit Summary</a:t>
            </a:r>
          </a:p>
        </p:txBody>
      </p:sp>
      <p:graphicFrame>
        <p:nvGraphicFramePr>
          <p:cNvPr id="9" name="Table 8">
            <a:extLst>
              <a:ext uri="{FF2B5EF4-FFF2-40B4-BE49-F238E27FC236}">
                <a16:creationId xmlns:a16="http://schemas.microsoft.com/office/drawing/2014/main" id="{34185217-1116-3AA8-3626-67C52702354C}"/>
              </a:ext>
            </a:extLst>
          </p:cNvPr>
          <p:cNvGraphicFramePr>
            <a:graphicFrameLocks noGrp="1"/>
          </p:cNvGraphicFramePr>
          <p:nvPr>
            <p:extLst>
              <p:ext uri="{D42A27DB-BD31-4B8C-83A1-F6EECF244321}">
                <p14:modId xmlns:p14="http://schemas.microsoft.com/office/powerpoint/2010/main" val="3697875310"/>
              </p:ext>
            </p:extLst>
          </p:nvPr>
        </p:nvGraphicFramePr>
        <p:xfrm>
          <a:off x="737371" y="1405141"/>
          <a:ext cx="3553275" cy="1885835"/>
        </p:xfrm>
        <a:graphic>
          <a:graphicData uri="http://schemas.openxmlformats.org/drawingml/2006/table">
            <a:tbl>
              <a:tblPr firstRow="1" bandRow="1">
                <a:tableStyleId>{5A111915-BE36-4E01-A7E5-04B1672EAD32}</a:tableStyleId>
              </a:tblPr>
              <a:tblGrid>
                <a:gridCol w="744920">
                  <a:extLst>
                    <a:ext uri="{9D8B030D-6E8A-4147-A177-3AD203B41FA5}">
                      <a16:colId xmlns:a16="http://schemas.microsoft.com/office/drawing/2014/main" val="2959141553"/>
                    </a:ext>
                  </a:extLst>
                </a:gridCol>
                <a:gridCol w="880927">
                  <a:extLst>
                    <a:ext uri="{9D8B030D-6E8A-4147-A177-3AD203B41FA5}">
                      <a16:colId xmlns:a16="http://schemas.microsoft.com/office/drawing/2014/main" val="920068011"/>
                    </a:ext>
                  </a:extLst>
                </a:gridCol>
                <a:gridCol w="963714">
                  <a:extLst>
                    <a:ext uri="{9D8B030D-6E8A-4147-A177-3AD203B41FA5}">
                      <a16:colId xmlns:a16="http://schemas.microsoft.com/office/drawing/2014/main" val="2696781333"/>
                    </a:ext>
                  </a:extLst>
                </a:gridCol>
                <a:gridCol w="963714">
                  <a:extLst>
                    <a:ext uri="{9D8B030D-6E8A-4147-A177-3AD203B41FA5}">
                      <a16:colId xmlns:a16="http://schemas.microsoft.com/office/drawing/2014/main" val="1391273115"/>
                    </a:ext>
                  </a:extLst>
                </a:gridCol>
              </a:tblGrid>
              <a:tr h="317257">
                <a:tc>
                  <a:txBody>
                    <a:bodyPr/>
                    <a:lstStyle/>
                    <a:p>
                      <a:r>
                        <a:rPr lang="en-US" dirty="0"/>
                        <a:t>Region</a:t>
                      </a:r>
                    </a:p>
                  </a:txBody>
                  <a:tcPr anchor="ctr"/>
                </a:tc>
                <a:tc>
                  <a:txBody>
                    <a:bodyPr/>
                    <a:lstStyle/>
                    <a:p>
                      <a:pPr algn="ctr"/>
                      <a:r>
                        <a:rPr lang="en-US" dirty="0"/>
                        <a:t>Annual Value</a:t>
                      </a:r>
                    </a:p>
                  </a:txBody>
                  <a:tcPr/>
                </a:tc>
                <a:tc>
                  <a:txBody>
                    <a:bodyPr/>
                    <a:lstStyle/>
                    <a:p>
                      <a:pPr algn="ctr"/>
                      <a:r>
                        <a:rPr lang="en-US" dirty="0"/>
                        <a:t>3-Yr Value</a:t>
                      </a:r>
                    </a:p>
                  </a:txBody>
                  <a:tcPr/>
                </a:tc>
                <a:tc>
                  <a:txBody>
                    <a:bodyPr/>
                    <a:lstStyle/>
                    <a:p>
                      <a:pPr algn="ctr"/>
                      <a:r>
                        <a:rPr lang="en-US" dirty="0"/>
                        <a:t>NPV*</a:t>
                      </a:r>
                    </a:p>
                  </a:txBody>
                  <a:tcPr anchor="ctr"/>
                </a:tc>
                <a:extLst>
                  <a:ext uri="{0D108BD9-81ED-4DB2-BD59-A6C34878D82A}">
                    <a16:rowId xmlns:a16="http://schemas.microsoft.com/office/drawing/2014/main" val="1275873325"/>
                  </a:ext>
                </a:extLst>
              </a:tr>
              <a:tr h="276583">
                <a:tc>
                  <a:txBody>
                    <a:bodyPr/>
                    <a:lstStyle/>
                    <a:p>
                      <a:r>
                        <a:rPr lang="en-US" sz="1100" dirty="0"/>
                        <a:t>ANZ</a:t>
                      </a:r>
                    </a:p>
                  </a:txBody>
                  <a:tcPr/>
                </a:tc>
                <a:tc>
                  <a:txBody>
                    <a:bodyPr/>
                    <a:lstStyle/>
                    <a:p>
                      <a:pPr algn="ctr"/>
                      <a:r>
                        <a:rPr lang="en-US" sz="1100" dirty="0"/>
                        <a:t>$5.4M</a:t>
                      </a:r>
                    </a:p>
                  </a:txBody>
                  <a:tcPr anchor="ctr"/>
                </a:tc>
                <a:tc>
                  <a:txBody>
                    <a:bodyPr/>
                    <a:lstStyle/>
                    <a:p>
                      <a:pPr algn="ctr"/>
                      <a:r>
                        <a:rPr lang="en-US" sz="1100" dirty="0"/>
                        <a:t>$5.9M</a:t>
                      </a:r>
                    </a:p>
                  </a:txBody>
                  <a:tcPr anchor="ctr"/>
                </a:tc>
                <a:tc>
                  <a:txBody>
                    <a:bodyPr/>
                    <a:lstStyle/>
                    <a:p>
                      <a:pPr algn="ctr"/>
                      <a:r>
                        <a:rPr lang="en-US" sz="1100" dirty="0"/>
                        <a:t>$4.6M</a:t>
                      </a:r>
                    </a:p>
                  </a:txBody>
                  <a:tcPr anchor="ctr"/>
                </a:tc>
                <a:extLst>
                  <a:ext uri="{0D108BD9-81ED-4DB2-BD59-A6C34878D82A}">
                    <a16:rowId xmlns:a16="http://schemas.microsoft.com/office/drawing/2014/main" val="1956832997"/>
                  </a:ext>
                </a:extLst>
              </a:tr>
              <a:tr h="276583">
                <a:tc>
                  <a:txBody>
                    <a:bodyPr/>
                    <a:lstStyle/>
                    <a:p>
                      <a:r>
                        <a:rPr lang="en-US" sz="1100" dirty="0"/>
                        <a:t>ASIA</a:t>
                      </a:r>
                    </a:p>
                  </a:txBody>
                  <a:tcPr/>
                </a:tc>
                <a:tc>
                  <a:txBody>
                    <a:bodyPr/>
                    <a:lstStyle/>
                    <a:p>
                      <a:pPr algn="ctr"/>
                      <a:r>
                        <a:rPr lang="en-US" sz="1100" dirty="0"/>
                        <a:t>$1.9M</a:t>
                      </a:r>
                    </a:p>
                  </a:txBody>
                  <a:tcPr anchor="ctr"/>
                </a:tc>
                <a:tc>
                  <a:txBody>
                    <a:bodyPr/>
                    <a:lstStyle/>
                    <a:p>
                      <a:pPr algn="ctr"/>
                      <a:r>
                        <a:rPr lang="en-US" sz="1100" dirty="0"/>
                        <a:t>$1.1M</a:t>
                      </a:r>
                    </a:p>
                  </a:txBody>
                  <a:tcPr anchor="ctr"/>
                </a:tc>
                <a:tc>
                  <a:txBody>
                    <a:bodyPr/>
                    <a:lstStyle/>
                    <a:p>
                      <a:pPr algn="ctr"/>
                      <a:r>
                        <a:rPr lang="en-US" sz="1100" dirty="0"/>
                        <a:t>$878K</a:t>
                      </a:r>
                    </a:p>
                  </a:txBody>
                  <a:tcPr anchor="ctr"/>
                </a:tc>
                <a:extLst>
                  <a:ext uri="{0D108BD9-81ED-4DB2-BD59-A6C34878D82A}">
                    <a16:rowId xmlns:a16="http://schemas.microsoft.com/office/drawing/2014/main" val="318654609"/>
                  </a:ext>
                </a:extLst>
              </a:tr>
              <a:tr h="276583">
                <a:tc>
                  <a:txBody>
                    <a:bodyPr/>
                    <a:lstStyle/>
                    <a:p>
                      <a:r>
                        <a:rPr lang="en-US" sz="1100" dirty="0"/>
                        <a:t>EMEA</a:t>
                      </a:r>
                    </a:p>
                  </a:txBody>
                  <a:tcPr/>
                </a:tc>
                <a:tc>
                  <a:txBody>
                    <a:bodyPr/>
                    <a:lstStyle/>
                    <a:p>
                      <a:pPr algn="ctr"/>
                      <a:r>
                        <a:rPr lang="en-US" sz="1100" dirty="0"/>
                        <a:t>$1.4M</a:t>
                      </a:r>
                    </a:p>
                  </a:txBody>
                  <a:tcPr anchor="ctr"/>
                </a:tc>
                <a:tc>
                  <a:txBody>
                    <a:bodyPr/>
                    <a:lstStyle/>
                    <a:p>
                      <a:pPr algn="ctr"/>
                      <a:r>
                        <a:rPr lang="en-US" sz="1100" dirty="0"/>
                        <a:t>$1.2M</a:t>
                      </a:r>
                    </a:p>
                  </a:txBody>
                  <a:tcPr anchor="ctr"/>
                </a:tc>
                <a:tc>
                  <a:txBody>
                    <a:bodyPr/>
                    <a:lstStyle/>
                    <a:p>
                      <a:pPr algn="ctr"/>
                      <a:r>
                        <a:rPr lang="en-US" sz="1100" dirty="0"/>
                        <a:t>$911K</a:t>
                      </a:r>
                    </a:p>
                  </a:txBody>
                  <a:tcPr anchor="ctr"/>
                </a:tc>
                <a:extLst>
                  <a:ext uri="{0D108BD9-81ED-4DB2-BD59-A6C34878D82A}">
                    <a16:rowId xmlns:a16="http://schemas.microsoft.com/office/drawing/2014/main" val="1293865726"/>
                  </a:ext>
                </a:extLst>
              </a:tr>
              <a:tr h="276583">
                <a:tc>
                  <a:txBody>
                    <a:bodyPr/>
                    <a:lstStyle/>
                    <a:p>
                      <a:r>
                        <a:rPr lang="en-US" sz="1100" dirty="0"/>
                        <a:t>NA</a:t>
                      </a:r>
                    </a:p>
                  </a:txBody>
                  <a:tcPr/>
                </a:tc>
                <a:tc>
                  <a:txBody>
                    <a:bodyPr/>
                    <a:lstStyle/>
                    <a:p>
                      <a:pPr algn="ctr"/>
                      <a:r>
                        <a:rPr lang="en-US" sz="1100" dirty="0"/>
                        <a:t>$4.9M</a:t>
                      </a:r>
                    </a:p>
                  </a:txBody>
                  <a:tcPr anchor="ctr"/>
                </a:tc>
                <a:tc>
                  <a:txBody>
                    <a:bodyPr/>
                    <a:lstStyle/>
                    <a:p>
                      <a:pPr algn="ctr"/>
                      <a:r>
                        <a:rPr lang="en-US" sz="1100" dirty="0"/>
                        <a:t>$6.9M</a:t>
                      </a:r>
                    </a:p>
                  </a:txBody>
                  <a:tcPr anchor="ctr"/>
                </a:tc>
                <a:tc>
                  <a:txBody>
                    <a:bodyPr/>
                    <a:lstStyle/>
                    <a:p>
                      <a:pPr algn="ctr"/>
                      <a:r>
                        <a:rPr lang="en-US" sz="1100" dirty="0"/>
                        <a:t>$5.5M</a:t>
                      </a:r>
                    </a:p>
                  </a:txBody>
                  <a:tcPr anchor="ctr"/>
                </a:tc>
                <a:extLst>
                  <a:ext uri="{0D108BD9-81ED-4DB2-BD59-A6C34878D82A}">
                    <a16:rowId xmlns:a16="http://schemas.microsoft.com/office/drawing/2014/main" val="1583824785"/>
                  </a:ext>
                </a:extLst>
              </a:tr>
              <a:tr h="276583">
                <a:tc>
                  <a:txBody>
                    <a:bodyPr/>
                    <a:lstStyle/>
                    <a:p>
                      <a:r>
                        <a:rPr lang="en-US" sz="1100" dirty="0"/>
                        <a:t>TOTAL</a:t>
                      </a:r>
                    </a:p>
                  </a:txBody>
                  <a:tcPr/>
                </a:tc>
                <a:tc>
                  <a:txBody>
                    <a:bodyPr/>
                    <a:lstStyle/>
                    <a:p>
                      <a:pPr algn="ctr"/>
                      <a:r>
                        <a:rPr lang="en-US" sz="1100" dirty="0"/>
                        <a:t>$13.6M</a:t>
                      </a:r>
                    </a:p>
                  </a:txBody>
                  <a:tcPr anchor="ctr"/>
                </a:tc>
                <a:tc>
                  <a:txBody>
                    <a:bodyPr/>
                    <a:lstStyle/>
                    <a:p>
                      <a:pPr algn="ctr"/>
                      <a:r>
                        <a:rPr lang="en-US" sz="1100" dirty="0"/>
                        <a:t>$15.0M</a:t>
                      </a:r>
                    </a:p>
                  </a:txBody>
                  <a:tcPr anchor="ctr"/>
                </a:tc>
                <a:tc>
                  <a:txBody>
                    <a:bodyPr/>
                    <a:lstStyle/>
                    <a:p>
                      <a:pPr algn="ctr"/>
                      <a:r>
                        <a:rPr lang="en-US" sz="1100" dirty="0"/>
                        <a:t>$11.9M</a:t>
                      </a:r>
                    </a:p>
                  </a:txBody>
                  <a:tcPr anchor="ctr"/>
                </a:tc>
                <a:extLst>
                  <a:ext uri="{0D108BD9-81ED-4DB2-BD59-A6C34878D82A}">
                    <a16:rowId xmlns:a16="http://schemas.microsoft.com/office/drawing/2014/main" val="4073546953"/>
                  </a:ext>
                </a:extLst>
              </a:tr>
            </a:tbl>
          </a:graphicData>
        </a:graphic>
      </p:graphicFrame>
      <p:graphicFrame>
        <p:nvGraphicFramePr>
          <p:cNvPr id="3" name="Table 2">
            <a:extLst>
              <a:ext uri="{FF2B5EF4-FFF2-40B4-BE49-F238E27FC236}">
                <a16:creationId xmlns:a16="http://schemas.microsoft.com/office/drawing/2014/main" id="{0498DE78-372D-F424-CA31-7C178D4BAF77}"/>
              </a:ext>
            </a:extLst>
          </p:cNvPr>
          <p:cNvGraphicFramePr>
            <a:graphicFrameLocks noGrp="1"/>
          </p:cNvGraphicFramePr>
          <p:nvPr>
            <p:extLst>
              <p:ext uri="{D42A27DB-BD31-4B8C-83A1-F6EECF244321}">
                <p14:modId xmlns:p14="http://schemas.microsoft.com/office/powerpoint/2010/main" val="3111787669"/>
              </p:ext>
            </p:extLst>
          </p:nvPr>
        </p:nvGraphicFramePr>
        <p:xfrm>
          <a:off x="4571999" y="1405141"/>
          <a:ext cx="3834629" cy="2739275"/>
        </p:xfrm>
        <a:graphic>
          <a:graphicData uri="http://schemas.openxmlformats.org/drawingml/2006/table">
            <a:tbl>
              <a:tblPr firstRow="1" bandRow="1">
                <a:tableStyleId>{5A111915-BE36-4E01-A7E5-04B1672EAD32}</a:tableStyleId>
              </a:tblPr>
              <a:tblGrid>
                <a:gridCol w="1617786">
                  <a:extLst>
                    <a:ext uri="{9D8B030D-6E8A-4147-A177-3AD203B41FA5}">
                      <a16:colId xmlns:a16="http://schemas.microsoft.com/office/drawing/2014/main" val="2959141553"/>
                    </a:ext>
                  </a:extLst>
                </a:gridCol>
                <a:gridCol w="1041009">
                  <a:extLst>
                    <a:ext uri="{9D8B030D-6E8A-4147-A177-3AD203B41FA5}">
                      <a16:colId xmlns:a16="http://schemas.microsoft.com/office/drawing/2014/main" val="920068011"/>
                    </a:ext>
                  </a:extLst>
                </a:gridCol>
                <a:gridCol w="1175834">
                  <a:extLst>
                    <a:ext uri="{9D8B030D-6E8A-4147-A177-3AD203B41FA5}">
                      <a16:colId xmlns:a16="http://schemas.microsoft.com/office/drawing/2014/main" val="2696781333"/>
                    </a:ext>
                  </a:extLst>
                </a:gridCol>
              </a:tblGrid>
              <a:tr h="317257">
                <a:tc>
                  <a:txBody>
                    <a:bodyPr/>
                    <a:lstStyle/>
                    <a:p>
                      <a:r>
                        <a:rPr lang="en-US" dirty="0"/>
                        <a:t>Capability</a:t>
                      </a:r>
                    </a:p>
                  </a:txBody>
                  <a:tcPr anchor="ctr"/>
                </a:tc>
                <a:tc>
                  <a:txBody>
                    <a:bodyPr/>
                    <a:lstStyle/>
                    <a:p>
                      <a:pPr algn="ctr"/>
                      <a:r>
                        <a:rPr lang="en-US" dirty="0"/>
                        <a:t>Annual Value</a:t>
                      </a:r>
                    </a:p>
                  </a:txBody>
                  <a:tcPr anchor="ctr"/>
                </a:tc>
                <a:tc>
                  <a:txBody>
                    <a:bodyPr/>
                    <a:lstStyle/>
                    <a:p>
                      <a:pPr algn="ctr"/>
                      <a:r>
                        <a:rPr lang="en-US" dirty="0"/>
                        <a:t>3-Yr Value</a:t>
                      </a:r>
                    </a:p>
                  </a:txBody>
                  <a:tcPr anchor="ctr"/>
                </a:tc>
                <a:extLst>
                  <a:ext uri="{0D108BD9-81ED-4DB2-BD59-A6C34878D82A}">
                    <a16:rowId xmlns:a16="http://schemas.microsoft.com/office/drawing/2014/main" val="1275873325"/>
                  </a:ext>
                </a:extLst>
              </a:tr>
              <a:tr h="276583">
                <a:tc>
                  <a:txBody>
                    <a:bodyPr/>
                    <a:lstStyle/>
                    <a:p>
                      <a:r>
                        <a:rPr lang="en-US" sz="1100" dirty="0"/>
                        <a:t>Agent Copilot</a:t>
                      </a:r>
                    </a:p>
                  </a:txBody>
                  <a:tcPr/>
                </a:tc>
                <a:tc>
                  <a:txBody>
                    <a:bodyPr/>
                    <a:lstStyle/>
                    <a:p>
                      <a:pPr algn="ctr"/>
                      <a:r>
                        <a:rPr lang="en-US" sz="1100" dirty="0"/>
                        <a:t>$6.0M</a:t>
                      </a:r>
                    </a:p>
                  </a:txBody>
                  <a:tcPr anchor="ctr"/>
                </a:tc>
                <a:tc>
                  <a:txBody>
                    <a:bodyPr/>
                    <a:lstStyle/>
                    <a:p>
                      <a:pPr algn="ctr"/>
                      <a:r>
                        <a:rPr lang="en-US" sz="1100" dirty="0"/>
                        <a:t>$7.4M</a:t>
                      </a:r>
                    </a:p>
                  </a:txBody>
                  <a:tcPr anchor="ctr"/>
                </a:tc>
                <a:extLst>
                  <a:ext uri="{0D108BD9-81ED-4DB2-BD59-A6C34878D82A}">
                    <a16:rowId xmlns:a16="http://schemas.microsoft.com/office/drawing/2014/main" val="1956832997"/>
                  </a:ext>
                </a:extLst>
              </a:tr>
              <a:tr h="276583">
                <a:tc>
                  <a:txBody>
                    <a:bodyPr/>
                    <a:lstStyle/>
                    <a:p>
                      <a:r>
                        <a:rPr lang="en-US" sz="1100" dirty="0"/>
                        <a:t>Workforce Forecast &amp; Scheduling</a:t>
                      </a:r>
                    </a:p>
                  </a:txBody>
                  <a:tcPr/>
                </a:tc>
                <a:tc>
                  <a:txBody>
                    <a:bodyPr/>
                    <a:lstStyle/>
                    <a:p>
                      <a:pPr algn="ctr"/>
                      <a:r>
                        <a:rPr lang="en-US" sz="1100" dirty="0"/>
                        <a:t>$3.7M</a:t>
                      </a:r>
                    </a:p>
                  </a:txBody>
                  <a:tcPr anchor="ctr"/>
                </a:tc>
                <a:tc>
                  <a:txBody>
                    <a:bodyPr/>
                    <a:lstStyle/>
                    <a:p>
                      <a:pPr algn="ctr"/>
                      <a:r>
                        <a:rPr lang="en-US" sz="1100" dirty="0"/>
                        <a:t>$3.0M</a:t>
                      </a:r>
                    </a:p>
                  </a:txBody>
                  <a:tcPr anchor="ctr"/>
                </a:tc>
                <a:extLst>
                  <a:ext uri="{0D108BD9-81ED-4DB2-BD59-A6C34878D82A}">
                    <a16:rowId xmlns:a16="http://schemas.microsoft.com/office/drawing/2014/main" val="318654609"/>
                  </a:ext>
                </a:extLst>
              </a:tr>
              <a:tr h="276583">
                <a:tc>
                  <a:txBody>
                    <a:bodyPr/>
                    <a:lstStyle/>
                    <a:p>
                      <a:r>
                        <a:rPr lang="en-US" sz="1100" dirty="0"/>
                        <a:t>Email</a:t>
                      </a:r>
                    </a:p>
                  </a:txBody>
                  <a:tcPr/>
                </a:tc>
                <a:tc>
                  <a:txBody>
                    <a:bodyPr/>
                    <a:lstStyle/>
                    <a:p>
                      <a:pPr algn="ctr"/>
                      <a:r>
                        <a:rPr lang="en-US" sz="1100" dirty="0"/>
                        <a:t>$2.4M</a:t>
                      </a:r>
                    </a:p>
                  </a:txBody>
                  <a:tcPr anchor="ctr"/>
                </a:tc>
                <a:tc>
                  <a:txBody>
                    <a:bodyPr/>
                    <a:lstStyle/>
                    <a:p>
                      <a:pPr algn="ctr"/>
                      <a:r>
                        <a:rPr lang="en-US" sz="1100" dirty="0"/>
                        <a:t>$2.9M</a:t>
                      </a:r>
                    </a:p>
                  </a:txBody>
                  <a:tcPr anchor="ctr"/>
                </a:tc>
                <a:extLst>
                  <a:ext uri="{0D108BD9-81ED-4DB2-BD59-A6C34878D82A}">
                    <a16:rowId xmlns:a16="http://schemas.microsoft.com/office/drawing/2014/main" val="1293865726"/>
                  </a:ext>
                </a:extLst>
              </a:tr>
              <a:tr h="276583">
                <a:tc>
                  <a:txBody>
                    <a:bodyPr/>
                    <a:lstStyle/>
                    <a:p>
                      <a:r>
                        <a:rPr lang="en-US" sz="1100" dirty="0"/>
                        <a:t>Speech &amp; Text Analytics</a:t>
                      </a:r>
                    </a:p>
                  </a:txBody>
                  <a:tcPr/>
                </a:tc>
                <a:tc>
                  <a:txBody>
                    <a:bodyPr/>
                    <a:lstStyle/>
                    <a:p>
                      <a:pPr algn="ctr"/>
                      <a:r>
                        <a:rPr lang="en-US" sz="1100" dirty="0"/>
                        <a:t>$672K</a:t>
                      </a:r>
                    </a:p>
                  </a:txBody>
                  <a:tcPr anchor="ctr"/>
                </a:tc>
                <a:tc>
                  <a:txBody>
                    <a:bodyPr/>
                    <a:lstStyle/>
                    <a:p>
                      <a:pPr algn="ctr"/>
                      <a:r>
                        <a:rPr lang="en-US" sz="1100" dirty="0"/>
                        <a:t>$814K</a:t>
                      </a:r>
                    </a:p>
                  </a:txBody>
                  <a:tcPr anchor="ctr"/>
                </a:tc>
                <a:extLst>
                  <a:ext uri="{0D108BD9-81ED-4DB2-BD59-A6C34878D82A}">
                    <a16:rowId xmlns:a16="http://schemas.microsoft.com/office/drawing/2014/main" val="1583824785"/>
                  </a:ext>
                </a:extLst>
              </a:tr>
              <a:tr h="276583">
                <a:tc>
                  <a:txBody>
                    <a:bodyPr/>
                    <a:lstStyle/>
                    <a:p>
                      <a:r>
                        <a:rPr lang="en-US" sz="1100" dirty="0"/>
                        <a:t>Predictive Routing</a:t>
                      </a:r>
                    </a:p>
                  </a:txBody>
                  <a:tcPr/>
                </a:tc>
                <a:tc>
                  <a:txBody>
                    <a:bodyPr/>
                    <a:lstStyle/>
                    <a:p>
                      <a:pPr algn="ctr"/>
                      <a:r>
                        <a:rPr lang="en-US" sz="1100" dirty="0"/>
                        <a:t>$470K</a:t>
                      </a:r>
                    </a:p>
                  </a:txBody>
                  <a:tcPr anchor="ctr"/>
                </a:tc>
                <a:tc>
                  <a:txBody>
                    <a:bodyPr/>
                    <a:lstStyle/>
                    <a:p>
                      <a:pPr algn="ctr"/>
                      <a:r>
                        <a:rPr lang="en-US" sz="1100" dirty="0"/>
                        <a:t>$526K</a:t>
                      </a:r>
                    </a:p>
                  </a:txBody>
                  <a:tcPr anchor="ctr"/>
                </a:tc>
                <a:extLst>
                  <a:ext uri="{0D108BD9-81ED-4DB2-BD59-A6C34878D82A}">
                    <a16:rowId xmlns:a16="http://schemas.microsoft.com/office/drawing/2014/main" val="1938558594"/>
                  </a:ext>
                </a:extLst>
              </a:tr>
              <a:tr h="276583">
                <a:tc>
                  <a:txBody>
                    <a:bodyPr/>
                    <a:lstStyle/>
                    <a:p>
                      <a:r>
                        <a:rPr lang="en-US" sz="1100" dirty="0"/>
                        <a:t>Supervisor Copilot</a:t>
                      </a:r>
                    </a:p>
                  </a:txBody>
                  <a:tcPr/>
                </a:tc>
                <a:tc>
                  <a:txBody>
                    <a:bodyPr/>
                    <a:lstStyle/>
                    <a:p>
                      <a:pPr algn="ctr"/>
                      <a:r>
                        <a:rPr lang="en-US" sz="1100" dirty="0"/>
                        <a:t>$302K</a:t>
                      </a:r>
                    </a:p>
                  </a:txBody>
                  <a:tcPr anchor="ctr"/>
                </a:tc>
                <a:tc>
                  <a:txBody>
                    <a:bodyPr/>
                    <a:lstStyle/>
                    <a:p>
                      <a:pPr algn="ctr"/>
                      <a:r>
                        <a:rPr lang="en-US" sz="1100" dirty="0"/>
                        <a:t>$367K</a:t>
                      </a:r>
                    </a:p>
                  </a:txBody>
                  <a:tcPr anchor="ctr"/>
                </a:tc>
                <a:extLst>
                  <a:ext uri="{0D108BD9-81ED-4DB2-BD59-A6C34878D82A}">
                    <a16:rowId xmlns:a16="http://schemas.microsoft.com/office/drawing/2014/main" val="3157624237"/>
                  </a:ext>
                </a:extLst>
              </a:tr>
              <a:tr h="276583">
                <a:tc>
                  <a:txBody>
                    <a:bodyPr/>
                    <a:lstStyle/>
                    <a:p>
                      <a:r>
                        <a:rPr lang="en-US" sz="1100" dirty="0"/>
                        <a:t>TOTAL</a:t>
                      </a:r>
                    </a:p>
                  </a:txBody>
                  <a:tcPr/>
                </a:tc>
                <a:tc>
                  <a:txBody>
                    <a:bodyPr/>
                    <a:lstStyle/>
                    <a:p>
                      <a:pPr algn="ctr"/>
                      <a:r>
                        <a:rPr lang="en-US" sz="1100" dirty="0"/>
                        <a:t>$13.6M</a:t>
                      </a:r>
                    </a:p>
                  </a:txBody>
                  <a:tcPr anchor="ctr"/>
                </a:tc>
                <a:tc>
                  <a:txBody>
                    <a:bodyPr/>
                    <a:lstStyle/>
                    <a:p>
                      <a:pPr algn="ctr"/>
                      <a:r>
                        <a:rPr lang="en-US" sz="1100" dirty="0"/>
                        <a:t>$15.0M</a:t>
                      </a:r>
                    </a:p>
                  </a:txBody>
                  <a:tcPr anchor="ctr"/>
                </a:tc>
                <a:extLst>
                  <a:ext uri="{0D108BD9-81ED-4DB2-BD59-A6C34878D82A}">
                    <a16:rowId xmlns:a16="http://schemas.microsoft.com/office/drawing/2014/main" val="4073546953"/>
                  </a:ext>
                </a:extLst>
              </a:tr>
            </a:tbl>
          </a:graphicData>
        </a:graphic>
      </p:graphicFrame>
      <p:sp>
        <p:nvSpPr>
          <p:cNvPr id="4" name="TextBox 3">
            <a:extLst>
              <a:ext uri="{FF2B5EF4-FFF2-40B4-BE49-F238E27FC236}">
                <a16:creationId xmlns:a16="http://schemas.microsoft.com/office/drawing/2014/main" id="{66B2DFD9-3B30-1874-4D2F-A6BB979CF430}"/>
              </a:ext>
            </a:extLst>
          </p:cNvPr>
          <p:cNvSpPr txBox="1"/>
          <p:nvPr/>
        </p:nvSpPr>
        <p:spPr>
          <a:xfrm>
            <a:off x="516467" y="4803008"/>
            <a:ext cx="4565672" cy="182880"/>
          </a:xfrm>
          <a:prstGeom prst="rect">
            <a:avLst/>
          </a:prstGeom>
        </p:spPr>
        <p:txBody>
          <a:bodyPr vert="horz" wrap="square" lIns="0" tIns="0" rIns="0" bIns="0" rtlCol="0">
            <a:noAutofit/>
          </a:bodyPr>
          <a:lstStyle/>
          <a:p>
            <a:pPr algn="l"/>
            <a:r>
              <a:rPr lang="en-US" sz="800" dirty="0">
                <a:solidFill>
                  <a:srgbClr val="0B1228"/>
                </a:solidFill>
              </a:rPr>
              <a:t>*Discount rate: 13.5%</a:t>
            </a:r>
          </a:p>
        </p:txBody>
      </p:sp>
    </p:spTree>
    <p:extLst>
      <p:ext uri="{BB962C8B-B14F-4D97-AF65-F5344CB8AC3E}">
        <p14:creationId xmlns:p14="http://schemas.microsoft.com/office/powerpoint/2010/main" val="551820337"/>
      </p:ext>
    </p:extLst>
  </p:cSld>
  <p:clrMapOvr>
    <a:masterClrMapping/>
  </p:clrMapOvr>
</p:sld>
</file>

<file path=ppt/theme/theme1.xml><?xml version="1.0" encoding="utf-8"?>
<a:theme xmlns:a="http://schemas.openxmlformats.org/drawingml/2006/main" name="Genesys">
  <a:themeElements>
    <a:clrScheme name="Custom 1">
      <a:dk1>
        <a:srgbClr val="152450"/>
      </a:dk1>
      <a:lt1>
        <a:srgbClr val="FFFFFF"/>
      </a:lt1>
      <a:dk2>
        <a:srgbClr val="152450"/>
      </a:dk2>
      <a:lt2>
        <a:srgbClr val="F9F8F5"/>
      </a:lt2>
      <a:accent1>
        <a:srgbClr val="FF451A"/>
      </a:accent1>
      <a:accent2>
        <a:srgbClr val="F1EFEA"/>
      </a:accent2>
      <a:accent3>
        <a:srgbClr val="152450"/>
      </a:accent3>
      <a:accent4>
        <a:srgbClr val="2243A2"/>
      </a:accent4>
      <a:accent5>
        <a:srgbClr val="B1CADA"/>
      </a:accent5>
      <a:accent6>
        <a:srgbClr val="F9F8F5"/>
      </a:accent6>
      <a:hlink>
        <a:srgbClr val="FF451A"/>
      </a:hlink>
      <a:folHlink>
        <a:srgbClr val="FF451A"/>
      </a:folHlink>
    </a:clrScheme>
    <a:fontScheme name="Test">
      <a:majorFont>
        <a:latin typeface="Roboto Medium"/>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wrap="square" rtlCol="0" anchor="ctr">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bodyPr vert="horz" wrap="none" lIns="0" tIns="0" rIns="0" bIns="0" rtlCol="0">
        <a:noAutofit/>
      </a:bodyPr>
      <a:lstStyle>
        <a:defPPr algn="l">
          <a:defRPr sz="1200" dirty="0" err="1" smtClean="0">
            <a:solidFill>
              <a:srgbClr val="0B1228"/>
            </a:solidFill>
          </a:defRPr>
        </a:defPPr>
      </a:lstStyle>
    </a:txDef>
  </a:objectDefaults>
  <a:extraClrSchemeLst/>
  <a:extLst>
    <a:ext uri="{05A4C25C-085E-4340-85A3-A5531E510DB2}">
      <thm15:themeFamily xmlns:thm15="http://schemas.microsoft.com/office/thememl/2012/main" name="Genesys Corporate Template 2025.1" id="{CC7603BE-AEB2-3F4D-99CB-4557CA86CB6A}" vid="{3B846F07-689D-204A-8369-80A2C914AB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28C9860D7534449A6C7F5E29B8C4CF4" ma:contentTypeVersion="11" ma:contentTypeDescription="Create a new document." ma:contentTypeScope="" ma:versionID="8794af1197972419a9c4733cc3752cb0">
  <xsd:schema xmlns:xsd="http://www.w3.org/2001/XMLSchema" xmlns:xs="http://www.w3.org/2001/XMLSchema" xmlns:p="http://schemas.microsoft.com/office/2006/metadata/properties" xmlns:ns2="11a75761-80c0-41e8-a800-81b1cda2d342" xmlns:ns3="eaa94d94-cf61-4728-a080-94cbd2058161" targetNamespace="http://schemas.microsoft.com/office/2006/metadata/properties" ma:root="true" ma:fieldsID="34d6c787e4e5a67dbbe8c25876195347" ns2:_="" ns3:_="">
    <xsd:import namespace="11a75761-80c0-41e8-a800-81b1cda2d342"/>
    <xsd:import namespace="eaa94d94-cf61-4728-a080-94cbd205816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a75761-80c0-41e8-a800-81b1cda2d3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29522b-d32b-4fee-9cc0-a182f0a176a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a94d94-cf61-4728-a080-94cbd205816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42d2b097-8669-4fce-b31e-a019bf9a367c}" ma:internalName="TaxCatchAll" ma:showField="CatchAllData" ma:web="eaa94d94-cf61-4728-a080-94cbd20581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aa94d94-cf61-4728-a080-94cbd2058161" xsi:nil="true"/>
    <lcf76f155ced4ddcb4097134ff3c332f xmlns="11a75761-80c0-41e8-a800-81b1cda2d3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A081860-F24A-466B-A908-15845004D992}">
  <ds:schemaRefs>
    <ds:schemaRef ds:uri="http://schemas.microsoft.com/sharepoint/v3/contenttype/forms"/>
  </ds:schemaRefs>
</ds:datastoreItem>
</file>

<file path=customXml/itemProps2.xml><?xml version="1.0" encoding="utf-8"?>
<ds:datastoreItem xmlns:ds="http://schemas.openxmlformats.org/officeDocument/2006/customXml" ds:itemID="{CC122E60-2420-4701-BD4A-E77C31D82DD7}"/>
</file>

<file path=customXml/itemProps3.xml><?xml version="1.0" encoding="utf-8"?>
<ds:datastoreItem xmlns:ds="http://schemas.openxmlformats.org/officeDocument/2006/customXml" ds:itemID="{6D873B3F-E6BA-452E-9002-EBF4F28CDCC7}">
  <ds:schemaRefs>
    <ds:schemaRef ds:uri="http://purl.org/dc/dcmitype/"/>
    <ds:schemaRef ds:uri="7fffa41b-511b-4ca5-b84b-e31dbc4c9ee6"/>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purl.org/dc/terms/"/>
    <ds:schemaRef ds:uri="240b8732-69c1-49dc-8945-3f06ef9f5976"/>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Genesys</Template>
  <TotalTime>767</TotalTime>
  <Words>1834</Words>
  <Application>Microsoft Macintosh PowerPoint</Application>
  <PresentationFormat>On-screen Show (16:9)</PresentationFormat>
  <Paragraphs>638</Paragraphs>
  <Slides>27</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Courier New</vt:lpstr>
      <vt:lpstr>Hanken Grotesk</vt:lpstr>
      <vt:lpstr>Hanken Grotesk Light</vt:lpstr>
      <vt:lpstr>Roboto</vt:lpstr>
      <vt:lpstr>Roboto Black</vt:lpstr>
      <vt:lpstr>Roboto Lt</vt:lpstr>
      <vt:lpstr>Roboto Medium</vt:lpstr>
      <vt:lpstr>Genesys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John Chun</dc:creator>
  <cp:keywords/>
  <dc:description/>
  <cp:lastModifiedBy>John Chun</cp:lastModifiedBy>
  <cp:revision>17</cp:revision>
  <cp:lastPrinted>2020-10-29T13:32:38Z</cp:lastPrinted>
  <dcterms:created xsi:type="dcterms:W3CDTF">2025-06-16T17:35:37Z</dcterms:created>
  <dcterms:modified xsi:type="dcterms:W3CDTF">2025-12-05T04:53:54Z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100</vt:r8>
  </property>
  <property fmtid="{D5CDD505-2E9C-101B-9397-08002B2CF9AE}" pid="3" name="MediaServiceImageTags">
    <vt:lpwstr/>
  </property>
  <property fmtid="{D5CDD505-2E9C-101B-9397-08002B2CF9AE}" pid="4" name="ContentTypeId">
    <vt:lpwstr>0x010100728C9860D7534449A6C7F5E29B8C4CF4</vt:lpwstr>
  </property>
</Properties>
</file>